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0" r:id="rId1"/>
  </p:sldMasterIdLst>
  <p:notesMasterIdLst>
    <p:notesMasterId r:id="rId35"/>
  </p:notesMasterIdLst>
  <p:handoutMasterIdLst>
    <p:handoutMasterId r:id="rId36"/>
  </p:handoutMasterIdLst>
  <p:sldIdLst>
    <p:sldId id="380" r:id="rId2"/>
    <p:sldId id="339" r:id="rId3"/>
    <p:sldId id="340" r:id="rId4"/>
    <p:sldId id="343" r:id="rId5"/>
    <p:sldId id="344" r:id="rId6"/>
    <p:sldId id="341" r:id="rId7"/>
    <p:sldId id="342" r:id="rId8"/>
    <p:sldId id="345" r:id="rId9"/>
    <p:sldId id="347" r:id="rId10"/>
    <p:sldId id="348" r:id="rId11"/>
    <p:sldId id="349" r:id="rId12"/>
    <p:sldId id="351" r:id="rId13"/>
    <p:sldId id="352" r:id="rId14"/>
    <p:sldId id="381" r:id="rId15"/>
    <p:sldId id="353" r:id="rId16"/>
    <p:sldId id="382" r:id="rId17"/>
    <p:sldId id="355" r:id="rId18"/>
    <p:sldId id="383" r:id="rId19"/>
    <p:sldId id="364" r:id="rId20"/>
    <p:sldId id="365" r:id="rId21"/>
    <p:sldId id="379" r:id="rId22"/>
    <p:sldId id="366" r:id="rId23"/>
    <p:sldId id="367" r:id="rId24"/>
    <p:sldId id="368" r:id="rId25"/>
    <p:sldId id="369" r:id="rId26"/>
    <p:sldId id="370" r:id="rId27"/>
    <p:sldId id="377" r:id="rId28"/>
    <p:sldId id="384" r:id="rId29"/>
    <p:sldId id="373" r:id="rId30"/>
    <p:sldId id="378" r:id="rId31"/>
    <p:sldId id="374" r:id="rId32"/>
    <p:sldId id="385" r:id="rId33"/>
    <p:sldId id="386" r:id="rId34"/>
  </p:sldIdLst>
  <p:sldSz cx="12188825" cy="6858000"/>
  <p:notesSz cx="6858000" cy="9144000"/>
  <p:custDataLst>
    <p:tags r:id="rId37"/>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orient="horz" pos="4030">
          <p15:clr>
            <a:srgbClr val="A4A3A4"/>
          </p15:clr>
        </p15:guide>
        <p15:guide id="3" orient="horz" pos="1152">
          <p15:clr>
            <a:srgbClr val="A4A3A4"/>
          </p15:clr>
        </p15:guide>
        <p15:guide id="4" orient="horz" pos="1018">
          <p15:clr>
            <a:srgbClr val="A4A3A4"/>
          </p15:clr>
        </p15:guide>
        <p15:guide id="5" orient="horz" pos="3886">
          <p15:clr>
            <a:srgbClr val="A4A3A4"/>
          </p15:clr>
        </p15:guide>
        <p15:guide id="6" orient="horz" pos="2928">
          <p15:clr>
            <a:srgbClr val="A4A3A4"/>
          </p15:clr>
        </p15:guide>
        <p15:guide id="7" orient="horz" pos="3072">
          <p15:clr>
            <a:srgbClr val="A4A3A4"/>
          </p15:clr>
        </p15:guide>
        <p15:guide id="8" orient="horz" pos="407">
          <p15:clr>
            <a:srgbClr val="A4A3A4"/>
          </p15:clr>
        </p15:guide>
        <p15:guide id="9" pos="3839">
          <p15:clr>
            <a:srgbClr val="A4A3A4"/>
          </p15:clr>
        </p15:guide>
        <p15:guide id="10" pos="959">
          <p15:clr>
            <a:srgbClr val="A4A3A4"/>
          </p15:clr>
        </p15:guide>
        <p15:guide id="11" pos="7151">
          <p15:clr>
            <a:srgbClr val="A4A3A4"/>
          </p15:clr>
        </p15:guide>
        <p15:guide id="12" pos="671">
          <p15:clr>
            <a:srgbClr val="A4A3A4"/>
          </p15:clr>
        </p15:guide>
        <p15:guide id="13" pos="4991">
          <p15:clr>
            <a:srgbClr val="A4A3A4"/>
          </p15:clr>
        </p15:guide>
        <p15:guide id="14" pos="7007">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05F2C"/>
    <a:srgbClr val="F4B10A"/>
    <a:srgbClr val="E4A60A"/>
    <a:srgbClr val="F0932C"/>
    <a:srgbClr val="828282"/>
    <a:srgbClr val="6E90FE"/>
    <a:srgbClr val="8086FC"/>
    <a:srgbClr val="6D6DFB"/>
    <a:srgbClr val="4E78F0"/>
    <a:srgbClr val="92C61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9CF1AB2-1976-4502-BF36-3FF5EA218861}">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29" autoAdjust="0"/>
  </p:normalViewPr>
  <p:slideViewPr>
    <p:cSldViewPr showGuides="1">
      <p:cViewPr>
        <p:scale>
          <a:sx n="97" d="100"/>
          <a:sy n="97" d="100"/>
        </p:scale>
        <p:origin x="68" y="244"/>
      </p:cViewPr>
      <p:guideLst>
        <p:guide orient="horz" pos="2160"/>
        <p:guide orient="horz" pos="4030"/>
        <p:guide orient="horz" pos="1152"/>
        <p:guide orient="horz" pos="1018"/>
        <p:guide orient="horz" pos="3886"/>
        <p:guide orient="horz" pos="2928"/>
        <p:guide orient="horz" pos="3072"/>
        <p:guide orient="horz" pos="407"/>
        <p:guide pos="3839"/>
        <p:guide pos="959"/>
        <p:guide pos="7151"/>
        <p:guide pos="671"/>
        <p:guide pos="4991"/>
        <p:guide pos="7007"/>
      </p:guideLst>
    </p:cSldViewPr>
  </p:slideViewPr>
  <p:outlineViewPr>
    <p:cViewPr>
      <p:scale>
        <a:sx n="33" d="100"/>
        <a:sy n="33" d="100"/>
      </p:scale>
      <p:origin x="0" y="0"/>
    </p:cViewPr>
  </p:outlineViewPr>
  <p:notesTextViewPr>
    <p:cViewPr>
      <p:scale>
        <a:sx n="1" d="1"/>
        <a:sy n="1" d="1"/>
      </p:scale>
      <p:origin x="0" y="0"/>
    </p:cViewPr>
  </p:notesTextViewPr>
  <p:notesViewPr>
    <p:cSldViewPr showGuides="1">
      <p:cViewPr varScale="1">
        <p:scale>
          <a:sx n="66" d="100"/>
          <a:sy n="66" d="100"/>
        </p:scale>
        <p:origin x="2850" y="9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gs" Target="tags/tag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669AFDC-7658-4951-B0FF-52DFF2A93C0A}" type="datetimeFigureOut">
              <a:rPr lang="en-US" smtClean="0"/>
              <a:t>11/25/2021</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F8ED99B-9732-49FC-9C16-B56FEB1B1092}" type="slidenum">
              <a:rPr lang="en-US" smtClean="0"/>
              <a:t>‹#›</a:t>
            </a:fld>
            <a:endParaRPr lang="en-US"/>
          </a:p>
        </p:txBody>
      </p:sp>
    </p:spTree>
    <p:extLst>
      <p:ext uri="{BB962C8B-B14F-4D97-AF65-F5344CB8AC3E}">
        <p14:creationId xmlns:p14="http://schemas.microsoft.com/office/powerpoint/2010/main" val="131466261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ABD2D7A-D230-4F91-BD59-0A39C2703BA8}" type="datetimeFigureOut">
              <a:rPr lang="en-US" smtClean="0"/>
              <a:t>11/25/2021</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93199CD-3E1B-4AE6-990F-76F925F5EA9F}" type="slidenum">
              <a:rPr lang="en-US" smtClean="0"/>
              <a:t>‹#›</a:t>
            </a:fld>
            <a:endParaRPr lang="en-US"/>
          </a:p>
        </p:txBody>
      </p:sp>
    </p:spTree>
    <p:extLst>
      <p:ext uri="{BB962C8B-B14F-4D97-AF65-F5344CB8AC3E}">
        <p14:creationId xmlns:p14="http://schemas.microsoft.com/office/powerpoint/2010/main" val="42765798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418" y="3085765"/>
            <a:ext cx="11259933"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040" y="1020431"/>
            <a:ext cx="10990686" cy="1475013"/>
          </a:xfrm>
          <a:effectLst/>
        </p:spPr>
        <p:txBody>
          <a:bodyPr anchor="b">
            <a:normAutofit/>
          </a:bodyPr>
          <a:lstStyle>
            <a:lvl1pPr>
              <a:defRPr sz="3599">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581043" y="2495446"/>
            <a:ext cx="10990683" cy="590321"/>
          </a:xfrm>
        </p:spPr>
        <p:txBody>
          <a:bodyPr anchor="t">
            <a:normAutofit/>
          </a:bodyPr>
          <a:lstStyle>
            <a:lvl1pPr marL="0" indent="0" algn="l">
              <a:buNone/>
              <a:defRPr sz="1600" cap="all">
                <a:solidFill>
                  <a:schemeClr val="accent2"/>
                </a:solidFill>
              </a:defRPr>
            </a:lvl1pPr>
            <a:lvl2pPr marL="457063" indent="0" algn="ctr">
              <a:buNone/>
              <a:defRPr>
                <a:solidFill>
                  <a:schemeClr val="tx1">
                    <a:tint val="75000"/>
                  </a:schemeClr>
                </a:solidFill>
              </a:defRPr>
            </a:lvl2pPr>
            <a:lvl3pPr marL="914126" indent="0" algn="ctr">
              <a:buNone/>
              <a:defRPr>
                <a:solidFill>
                  <a:schemeClr val="tx1">
                    <a:tint val="75000"/>
                  </a:schemeClr>
                </a:solidFill>
              </a:defRPr>
            </a:lvl3pPr>
            <a:lvl4pPr marL="1371189" indent="0" algn="ctr">
              <a:buNone/>
              <a:defRPr>
                <a:solidFill>
                  <a:schemeClr val="tx1">
                    <a:tint val="75000"/>
                  </a:schemeClr>
                </a:solidFill>
              </a:defRPr>
            </a:lvl4pPr>
            <a:lvl5pPr marL="1828251" indent="0" algn="ctr">
              <a:buNone/>
              <a:defRPr>
                <a:solidFill>
                  <a:schemeClr val="tx1">
                    <a:tint val="75000"/>
                  </a:schemeClr>
                </a:solidFill>
              </a:defRPr>
            </a:lvl5pPr>
            <a:lvl6pPr marL="2285314" indent="0" algn="ctr">
              <a:buNone/>
              <a:defRPr>
                <a:solidFill>
                  <a:schemeClr val="tx1">
                    <a:tint val="75000"/>
                  </a:schemeClr>
                </a:solidFill>
              </a:defRPr>
            </a:lvl6pPr>
            <a:lvl7pPr marL="2742377" indent="0" algn="ctr">
              <a:buNone/>
              <a:defRPr>
                <a:solidFill>
                  <a:schemeClr val="tx1">
                    <a:tint val="75000"/>
                  </a:schemeClr>
                </a:solidFill>
              </a:defRPr>
            </a:lvl7pPr>
            <a:lvl8pPr marL="3199440" indent="0" algn="ctr">
              <a:buNone/>
              <a:defRPr>
                <a:solidFill>
                  <a:schemeClr val="tx1">
                    <a:tint val="75000"/>
                  </a:schemeClr>
                </a:solidFill>
              </a:defRPr>
            </a:lvl8pPr>
            <a:lvl9pPr marL="3656503"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603970" y="5956138"/>
            <a:ext cx="2844059" cy="365125"/>
          </a:xfrm>
        </p:spPr>
        <p:txBody>
          <a:bodyPr/>
          <a:lstStyle>
            <a:lvl1pPr>
              <a:defRPr>
                <a:solidFill>
                  <a:schemeClr val="accent1">
                    <a:lumMod val="75000"/>
                    <a:lumOff val="25000"/>
                  </a:schemeClr>
                </a:solidFill>
              </a:defRPr>
            </a:lvl1pPr>
          </a:lstStyle>
          <a:p>
            <a:fld id="{4AAD347D-5ACD-4C99-B74B-A9C85AD731AF}" type="datetimeFigureOut">
              <a:rPr lang="en-US" smtClean="0"/>
              <a:t>11/25/2021</a:t>
            </a:fld>
            <a:endParaRPr lang="en-US" dirty="0"/>
          </a:p>
        </p:txBody>
      </p:sp>
      <p:sp>
        <p:nvSpPr>
          <p:cNvPr id="5" name="Footer Placeholder 4"/>
          <p:cNvSpPr>
            <a:spLocks noGrp="1"/>
          </p:cNvSpPr>
          <p:nvPr>
            <p:ph type="ftr" sz="quarter" idx="11"/>
          </p:nvPr>
        </p:nvSpPr>
        <p:spPr>
          <a:xfrm>
            <a:off x="581040" y="5951812"/>
            <a:ext cx="6915409" cy="365125"/>
          </a:xfrm>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a:xfrm>
            <a:off x="10555551" y="5956138"/>
            <a:ext cx="1016175" cy="365125"/>
          </a:xfrm>
        </p:spPr>
        <p:txBody>
          <a:bodyPr/>
          <a:lstStyle>
            <a:lvl1pPr>
              <a:defRPr>
                <a:solidFill>
                  <a:schemeClr val="accent1">
                    <a:lumMod val="75000"/>
                    <a:lumOff val="25000"/>
                  </a:schemeClr>
                </a:solidFill>
              </a:defRPr>
            </a:lvl1pPr>
          </a:lstStyle>
          <a:p>
            <a:fld id="{D57F1E4F-1CFF-5643-939E-02111984F565}" type="slidenum">
              <a:rPr lang="en-US" smtClean="0"/>
              <a:t>‹#›</a:t>
            </a:fld>
            <a:endParaRPr lang="en-US" dirty="0"/>
          </a:p>
        </p:txBody>
      </p:sp>
      <p:grpSp>
        <p:nvGrpSpPr>
          <p:cNvPr id="8" name="Group 7">
            <a:extLst>
              <a:ext uri="{FF2B5EF4-FFF2-40B4-BE49-F238E27FC236}">
                <a16:creationId xmlns:a16="http://schemas.microsoft.com/office/drawing/2014/main" id="{E1CB335F-D06B-43B2-995E-DF24E8DB600A}"/>
              </a:ext>
            </a:extLst>
          </p:cNvPr>
          <p:cNvGrpSpPr/>
          <p:nvPr userDrawn="1"/>
        </p:nvGrpSpPr>
        <p:grpSpPr>
          <a:xfrm>
            <a:off x="7923213" y="0"/>
            <a:ext cx="4265612" cy="6858000"/>
            <a:chOff x="7923213" y="0"/>
            <a:chExt cx="4265612" cy="6858000"/>
          </a:xfrm>
        </p:grpSpPr>
        <p:pic>
          <p:nvPicPr>
            <p:cNvPr id="9" name="Picture 8">
              <a:extLst>
                <a:ext uri="{FF2B5EF4-FFF2-40B4-BE49-F238E27FC236}">
                  <a16:creationId xmlns:a16="http://schemas.microsoft.com/office/drawing/2014/main" id="{A2C550EB-C963-4F20-84CC-BAF5BDFFABE2}"/>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7923213" y="0"/>
              <a:ext cx="4265612" cy="6858000"/>
            </a:xfrm>
            <a:prstGeom prst="rect">
              <a:avLst/>
            </a:prstGeom>
          </p:spPr>
        </p:pic>
        <p:sp>
          <p:nvSpPr>
            <p:cNvPr id="10" name="Rectangle 9">
              <a:extLst>
                <a:ext uri="{FF2B5EF4-FFF2-40B4-BE49-F238E27FC236}">
                  <a16:creationId xmlns:a16="http://schemas.microsoft.com/office/drawing/2014/main" id="{C3F61DB9-CAD7-4DED-94DB-4239C3F131A1}"/>
                </a:ext>
              </a:extLst>
            </p:cNvPr>
            <p:cNvSpPr/>
            <p:nvPr/>
          </p:nvSpPr>
          <p:spPr>
            <a:xfrm>
              <a:off x="7923213" y="0"/>
              <a:ext cx="1065213" cy="6858000"/>
            </a:xfrm>
            <a:prstGeom prst="rect">
              <a:avLst/>
            </a:prstGeom>
            <a:gradFill flip="none" rotWithShape="1">
              <a:gsLst>
                <a:gs pos="75000">
                  <a:schemeClr val="tx2">
                    <a:alpha val="0"/>
                  </a:schemeClr>
                </a:gs>
                <a:gs pos="100000">
                  <a:schemeClr val="tx2">
                    <a:alpha val="2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Tree>
    <p:extLst>
      <p:ext uri="{BB962C8B-B14F-4D97-AF65-F5344CB8AC3E}">
        <p14:creationId xmlns:p14="http://schemas.microsoft.com/office/powerpoint/2010/main" val="264805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171" y="614407"/>
            <a:ext cx="11306393"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041" y="702156"/>
            <a:ext cx="11026744"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3F41C87-7AD9-4845-A077-840E4A0F3F06}" type="datetimeFigureOut">
              <a:rPr lang="en-US" smtClean="0"/>
              <a:t>11/25/2021</a:t>
            </a:fld>
            <a:endParaRPr lang="en-US"/>
          </a:p>
        </p:txBody>
      </p:sp>
      <p:sp>
        <p:nvSpPr>
          <p:cNvPr id="5" name="Footer Placeholder 4"/>
          <p:cNvSpPr>
            <a:spLocks noGrp="1"/>
          </p:cNvSpPr>
          <p:nvPr>
            <p:ph type="ftr" sz="quarter" idx="11"/>
          </p:nvPr>
        </p:nvSpPr>
        <p:spPr/>
        <p:txBody>
          <a:bodyPr/>
          <a:lstStyle/>
          <a:p>
            <a:r>
              <a:rPr lang="en-US"/>
              <a:t>Add a footer</a:t>
            </a:r>
            <a:endParaRPr lang="en-US" dirty="0"/>
          </a:p>
        </p:txBody>
      </p:sp>
      <p:sp>
        <p:nvSpPr>
          <p:cNvPr id="6" name="Slide Number Placeholder 5"/>
          <p:cNvSpPr>
            <a:spLocks noGrp="1"/>
          </p:cNvSpPr>
          <p:nvPr>
            <p:ph type="sldNum" sz="quarter" idx="12"/>
          </p:nvPr>
        </p:nvSpPr>
        <p:spPr/>
        <p:txBody>
          <a:bodyPr/>
          <a:lstStyle/>
          <a:p>
            <a:fld id="{2A013F82-EE5E-44EE-A61D-E31C6657F26F}" type="slidenum">
              <a:rPr lang="en-IN" smtClean="0"/>
              <a:t>‹#›</a:t>
            </a:fld>
            <a:endParaRPr lang="en-IN"/>
          </a:p>
        </p:txBody>
      </p:sp>
    </p:spTree>
    <p:extLst>
      <p:ext uri="{BB962C8B-B14F-4D97-AF65-F5344CB8AC3E}">
        <p14:creationId xmlns:p14="http://schemas.microsoft.com/office/powerpoint/2010/main" val="841021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6900" y="599725"/>
            <a:ext cx="2906060"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6899" y="675727"/>
            <a:ext cx="2003642"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4722" y="675727"/>
            <a:ext cx="7894223" cy="518307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991331" y="5956138"/>
            <a:ext cx="1327795" cy="365125"/>
          </a:xfrm>
        </p:spPr>
        <p:txBody>
          <a:bodyPr/>
          <a:lstStyle>
            <a:lvl1pPr>
              <a:defRPr>
                <a:solidFill>
                  <a:schemeClr val="accent1">
                    <a:lumMod val="75000"/>
                    <a:lumOff val="25000"/>
                  </a:schemeClr>
                </a:solidFill>
              </a:defRPr>
            </a:lvl1pPr>
          </a:lstStyle>
          <a:p>
            <a:fld id="{03F41C87-7AD9-4845-A077-840E4A0F3F06}" type="datetimeFigureOut">
              <a:rPr lang="en-US" smtClean="0"/>
              <a:t>11/25/2021</a:t>
            </a:fld>
            <a:endParaRPr lang="en-US"/>
          </a:p>
        </p:txBody>
      </p:sp>
      <p:sp>
        <p:nvSpPr>
          <p:cNvPr id="5" name="Footer Placeholder 4"/>
          <p:cNvSpPr>
            <a:spLocks noGrp="1"/>
          </p:cNvSpPr>
          <p:nvPr>
            <p:ph type="ftr" sz="quarter" idx="11"/>
          </p:nvPr>
        </p:nvSpPr>
        <p:spPr>
          <a:xfrm>
            <a:off x="774722" y="5951812"/>
            <a:ext cx="7894223" cy="365125"/>
          </a:xfrm>
        </p:spPr>
        <p:txBody>
          <a:bodyPr/>
          <a:lstStyle/>
          <a:p>
            <a:r>
              <a:rPr lang="en-US"/>
              <a:t>Add a footer</a:t>
            </a:r>
            <a:endParaRPr lang="en-US" dirty="0"/>
          </a:p>
        </p:txBody>
      </p:sp>
      <p:sp>
        <p:nvSpPr>
          <p:cNvPr id="6" name="Slide Number Placeholder 5"/>
          <p:cNvSpPr>
            <a:spLocks noGrp="1"/>
          </p:cNvSpPr>
          <p:nvPr>
            <p:ph type="sldNum" sz="quarter" idx="12"/>
          </p:nvPr>
        </p:nvSpPr>
        <p:spPr>
          <a:xfrm>
            <a:off x="10443895" y="5956138"/>
            <a:ext cx="1163892" cy="365125"/>
          </a:xfrm>
        </p:spPr>
        <p:txBody>
          <a:bodyPr/>
          <a:lstStyle>
            <a:lvl1pPr>
              <a:defRPr>
                <a:solidFill>
                  <a:schemeClr val="accent1">
                    <a:lumMod val="75000"/>
                    <a:lumOff val="25000"/>
                  </a:schemeClr>
                </a:solidFill>
              </a:defRPr>
            </a:lvl1pPr>
          </a:lstStyle>
          <a:p>
            <a:fld id="{2A013F82-EE5E-44EE-A61D-E31C6657F26F}" type="slidenum">
              <a:rPr lang="en-IN" smtClean="0"/>
              <a:t>‹#›</a:t>
            </a:fld>
            <a:endParaRPr lang="en-IN"/>
          </a:p>
        </p:txBody>
      </p:sp>
    </p:spTree>
    <p:extLst>
      <p:ext uri="{BB962C8B-B14F-4D97-AF65-F5344CB8AC3E}">
        <p14:creationId xmlns:p14="http://schemas.microsoft.com/office/powerpoint/2010/main" val="9853722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171" y="614407"/>
            <a:ext cx="11306393"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041" y="702156"/>
            <a:ext cx="11026744" cy="1013800"/>
          </a:xfrm>
        </p:spPr>
        <p:txBody>
          <a:bodyPr/>
          <a:lstStyle/>
          <a:p>
            <a:r>
              <a:rPr lang="en-US"/>
              <a:t>Click to edit Master title style</a:t>
            </a:r>
            <a:endParaRPr lang="en-US" dirty="0"/>
          </a:p>
        </p:txBody>
      </p:sp>
      <p:sp>
        <p:nvSpPr>
          <p:cNvPr id="3" name="Content Placeholder 2"/>
          <p:cNvSpPr>
            <a:spLocks noGrp="1"/>
          </p:cNvSpPr>
          <p:nvPr>
            <p:ph idx="1"/>
          </p:nvPr>
        </p:nvSpPr>
        <p:spPr>
          <a:xfrm>
            <a:off x="581041" y="2180497"/>
            <a:ext cx="11026743" cy="3678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3F41C87-7AD9-4845-A077-840E4A0F3F06}" type="datetimeFigureOut">
              <a:rPr lang="en-US" smtClean="0"/>
              <a:t>11/25/2021</a:t>
            </a:fld>
            <a:endParaRPr lang="en-US"/>
          </a:p>
        </p:txBody>
      </p:sp>
      <p:sp>
        <p:nvSpPr>
          <p:cNvPr id="5" name="Footer Placeholder 4"/>
          <p:cNvSpPr>
            <a:spLocks noGrp="1"/>
          </p:cNvSpPr>
          <p:nvPr>
            <p:ph type="ftr" sz="quarter" idx="11"/>
          </p:nvPr>
        </p:nvSpPr>
        <p:spPr/>
        <p:txBody>
          <a:bodyPr/>
          <a:lstStyle/>
          <a:p>
            <a:r>
              <a:rPr lang="en-US"/>
              <a:t>Add a footer</a:t>
            </a:r>
            <a:endParaRPr lang="en-US" dirty="0"/>
          </a:p>
        </p:txBody>
      </p:sp>
      <p:sp>
        <p:nvSpPr>
          <p:cNvPr id="6" name="Slide Number Placeholder 5"/>
          <p:cNvSpPr>
            <a:spLocks noGrp="1"/>
          </p:cNvSpPr>
          <p:nvPr>
            <p:ph type="sldNum" sz="quarter" idx="12"/>
          </p:nvPr>
        </p:nvSpPr>
        <p:spPr>
          <a:xfrm>
            <a:off x="10555550" y="5956138"/>
            <a:ext cx="1052234" cy="365125"/>
          </a:xfrm>
        </p:spPr>
        <p:txBody>
          <a:bodyPr/>
          <a:lstStyle/>
          <a:p>
            <a:fld id="{2A013F82-EE5E-44EE-A61D-E31C6657F26F}" type="slidenum">
              <a:rPr lang="en-IN" smtClean="0"/>
              <a:t>‹#›</a:t>
            </a:fld>
            <a:endParaRPr lang="en-IN"/>
          </a:p>
        </p:txBody>
      </p:sp>
    </p:spTree>
    <p:extLst>
      <p:ext uri="{BB962C8B-B14F-4D97-AF65-F5344CB8AC3E}">
        <p14:creationId xmlns:p14="http://schemas.microsoft.com/office/powerpoint/2010/main" val="2667013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700" y="5141975"/>
            <a:ext cx="1128792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042" y="3043911"/>
            <a:ext cx="11026743" cy="1497507"/>
          </a:xfrm>
        </p:spPr>
        <p:txBody>
          <a:bodyPr anchor="b">
            <a:normAutofit/>
          </a:bodyPr>
          <a:lstStyle>
            <a:lvl1pPr algn="l">
              <a:defRPr sz="3599"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041" y="4541417"/>
            <a:ext cx="11026743" cy="600556"/>
          </a:xfrm>
        </p:spPr>
        <p:txBody>
          <a:bodyPr anchor="t">
            <a:normAutofit/>
          </a:bodyPr>
          <a:lstStyle>
            <a:lvl1pPr marL="0" indent="0" algn="l">
              <a:buNone/>
              <a:defRPr sz="1799" cap="all">
                <a:solidFill>
                  <a:schemeClr val="accent2"/>
                </a:solidFill>
              </a:defRPr>
            </a:lvl1pPr>
            <a:lvl2pPr marL="457063" indent="0">
              <a:buNone/>
              <a:defRPr sz="1799">
                <a:solidFill>
                  <a:schemeClr val="tx1">
                    <a:tint val="75000"/>
                  </a:schemeClr>
                </a:solidFill>
              </a:defRPr>
            </a:lvl2pPr>
            <a:lvl3pPr marL="914126" indent="0">
              <a:buNone/>
              <a:defRPr sz="1600">
                <a:solidFill>
                  <a:schemeClr val="tx1">
                    <a:tint val="75000"/>
                  </a:schemeClr>
                </a:solidFill>
              </a:defRPr>
            </a:lvl3pPr>
            <a:lvl4pPr marL="1371189" indent="0">
              <a:buNone/>
              <a:defRPr sz="1400">
                <a:solidFill>
                  <a:schemeClr val="tx1">
                    <a:tint val="75000"/>
                  </a:schemeClr>
                </a:solidFill>
              </a:defRPr>
            </a:lvl4pPr>
            <a:lvl5pPr marL="1828251" indent="0">
              <a:buNone/>
              <a:defRPr sz="1400">
                <a:solidFill>
                  <a:schemeClr val="tx1">
                    <a:tint val="75000"/>
                  </a:schemeClr>
                </a:solidFill>
              </a:defRPr>
            </a:lvl5pPr>
            <a:lvl6pPr marL="2285314" indent="0">
              <a:buNone/>
              <a:defRPr sz="1400">
                <a:solidFill>
                  <a:schemeClr val="tx1">
                    <a:tint val="75000"/>
                  </a:schemeClr>
                </a:solidFill>
              </a:defRPr>
            </a:lvl6pPr>
            <a:lvl7pPr marL="2742377" indent="0">
              <a:buNone/>
              <a:defRPr sz="1400">
                <a:solidFill>
                  <a:schemeClr val="tx1">
                    <a:tint val="75000"/>
                  </a:schemeClr>
                </a:solidFill>
              </a:defRPr>
            </a:lvl7pPr>
            <a:lvl8pPr marL="3199440" indent="0">
              <a:buNone/>
              <a:defRPr sz="1400">
                <a:solidFill>
                  <a:schemeClr val="tx1">
                    <a:tint val="75000"/>
                  </a:schemeClr>
                </a:solidFill>
              </a:defRPr>
            </a:lvl8pPr>
            <a:lvl9pPr marL="3656503"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03F41C87-7AD9-4845-A077-840E4A0F3F06}" type="datetimeFigureOut">
              <a:rPr lang="en-US" smtClean="0"/>
              <a:t>11/25/2021</a:t>
            </a:fld>
            <a:endParaRPr lang="en-US"/>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r>
              <a:rPr lang="en-US"/>
              <a:t>Add a footer</a:t>
            </a:r>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2A013F82-EE5E-44EE-A61D-E31C6657F26F}" type="slidenum">
              <a:rPr lang="en-IN" smtClean="0"/>
              <a:t>‹#›</a:t>
            </a:fld>
            <a:endParaRPr lang="en-IN"/>
          </a:p>
        </p:txBody>
      </p:sp>
      <p:grpSp>
        <p:nvGrpSpPr>
          <p:cNvPr id="9" name="Group 8">
            <a:extLst>
              <a:ext uri="{FF2B5EF4-FFF2-40B4-BE49-F238E27FC236}">
                <a16:creationId xmlns:a16="http://schemas.microsoft.com/office/drawing/2014/main" id="{2C240299-5483-4019-8932-EA60B6DE25DE}"/>
              </a:ext>
            </a:extLst>
          </p:cNvPr>
          <p:cNvGrpSpPr/>
          <p:nvPr userDrawn="1"/>
        </p:nvGrpSpPr>
        <p:grpSpPr>
          <a:xfrm>
            <a:off x="11123611" y="0"/>
            <a:ext cx="1065214" cy="6868886"/>
            <a:chOff x="11123611" y="0"/>
            <a:chExt cx="1065214" cy="6868886"/>
          </a:xfrm>
        </p:grpSpPr>
        <p:pic>
          <p:nvPicPr>
            <p:cNvPr id="10" name="Picture 9">
              <a:extLst>
                <a:ext uri="{FF2B5EF4-FFF2-40B4-BE49-F238E27FC236}">
                  <a16:creationId xmlns:a16="http://schemas.microsoft.com/office/drawing/2014/main" id="{C10B41B2-75CF-436B-811C-2A5EF2A3F2DA}"/>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11123611" y="0"/>
              <a:ext cx="1065213" cy="6858000"/>
            </a:xfrm>
            <a:prstGeom prst="rect">
              <a:avLst/>
            </a:prstGeom>
          </p:spPr>
        </p:pic>
        <p:sp>
          <p:nvSpPr>
            <p:cNvPr id="11" name="Rectangle 10">
              <a:extLst>
                <a:ext uri="{FF2B5EF4-FFF2-40B4-BE49-F238E27FC236}">
                  <a16:creationId xmlns:a16="http://schemas.microsoft.com/office/drawing/2014/main" id="{FE76F81D-3DDA-420A-8391-6B331D042D16}"/>
                </a:ext>
              </a:extLst>
            </p:cNvPr>
            <p:cNvSpPr/>
            <p:nvPr/>
          </p:nvSpPr>
          <p:spPr>
            <a:xfrm>
              <a:off x="11123612" y="10886"/>
              <a:ext cx="1065213" cy="6858000"/>
            </a:xfrm>
            <a:prstGeom prst="rect">
              <a:avLst/>
            </a:prstGeom>
            <a:gradFill flip="none" rotWithShape="1">
              <a:gsLst>
                <a:gs pos="75000">
                  <a:schemeClr val="tx2">
                    <a:alpha val="0"/>
                  </a:schemeClr>
                </a:gs>
                <a:gs pos="100000">
                  <a:schemeClr val="tx2">
                    <a:alpha val="2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Tree>
    <p:extLst>
      <p:ext uri="{BB962C8B-B14F-4D97-AF65-F5344CB8AC3E}">
        <p14:creationId xmlns:p14="http://schemas.microsoft.com/office/powerpoint/2010/main" val="2535568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866" y="606555"/>
            <a:ext cx="11297093"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041" y="729658"/>
            <a:ext cx="11026744"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042" y="2228004"/>
            <a:ext cx="5420978"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6805" y="2228004"/>
            <a:ext cx="5420980"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3F41C87-7AD9-4845-A077-840E4A0F3F06}" type="datetimeFigureOut">
              <a:rPr lang="en-US" smtClean="0"/>
              <a:t>11/25/2021</a:t>
            </a:fld>
            <a:endParaRPr lang="en-US"/>
          </a:p>
        </p:txBody>
      </p:sp>
      <p:sp>
        <p:nvSpPr>
          <p:cNvPr id="6" name="Footer Placeholder 5"/>
          <p:cNvSpPr>
            <a:spLocks noGrp="1"/>
          </p:cNvSpPr>
          <p:nvPr>
            <p:ph type="ftr" sz="quarter" idx="11"/>
          </p:nvPr>
        </p:nvSpPr>
        <p:spPr/>
        <p:txBody>
          <a:bodyPr/>
          <a:lstStyle/>
          <a:p>
            <a:r>
              <a:rPr lang="en-US"/>
              <a:t>Add a footer</a:t>
            </a:r>
            <a:endParaRPr lang="en-US" dirty="0"/>
          </a:p>
        </p:txBody>
      </p:sp>
      <p:sp>
        <p:nvSpPr>
          <p:cNvPr id="7" name="Slide Number Placeholder 6"/>
          <p:cNvSpPr>
            <a:spLocks noGrp="1"/>
          </p:cNvSpPr>
          <p:nvPr>
            <p:ph type="sldNum" sz="quarter" idx="12"/>
          </p:nvPr>
        </p:nvSpPr>
        <p:spPr/>
        <p:txBody>
          <a:bodyPr/>
          <a:lstStyle/>
          <a:p>
            <a:fld id="{2A013F82-EE5E-44EE-A61D-E31C6657F26F}" type="slidenum">
              <a:rPr lang="en-IN" smtClean="0"/>
              <a:t>‹#›</a:t>
            </a:fld>
            <a:endParaRPr lang="en-IN"/>
          </a:p>
        </p:txBody>
      </p:sp>
    </p:spTree>
    <p:extLst>
      <p:ext uri="{BB962C8B-B14F-4D97-AF65-F5344CB8AC3E}">
        <p14:creationId xmlns:p14="http://schemas.microsoft.com/office/powerpoint/2010/main" val="27872015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866" y="606555"/>
            <a:ext cx="11297093"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041" y="729658"/>
            <a:ext cx="11026744"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86989" y="2250893"/>
            <a:ext cx="5085750" cy="536005"/>
          </a:xfrm>
        </p:spPr>
        <p:txBody>
          <a:bodyPr anchor="b">
            <a:noAutofit/>
          </a:bodyPr>
          <a:lstStyle>
            <a:lvl1pPr marL="0" indent="0">
              <a:buNone/>
              <a:defRPr sz="2199" b="0">
                <a:solidFill>
                  <a:schemeClr val="accent2"/>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Click to edit Master text styles</a:t>
            </a:r>
          </a:p>
        </p:txBody>
      </p:sp>
      <p:sp>
        <p:nvSpPr>
          <p:cNvPr id="4" name="Content Placeholder 3"/>
          <p:cNvSpPr>
            <a:spLocks noGrp="1"/>
          </p:cNvSpPr>
          <p:nvPr>
            <p:ph sz="half" idx="2"/>
          </p:nvPr>
        </p:nvSpPr>
        <p:spPr>
          <a:xfrm>
            <a:off x="581042" y="2926053"/>
            <a:ext cx="539169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2037" y="2250893"/>
            <a:ext cx="5085748" cy="553373"/>
          </a:xfrm>
        </p:spPr>
        <p:txBody>
          <a:bodyPr anchor="b">
            <a:noAutofit/>
          </a:bodyPr>
          <a:lstStyle>
            <a:lvl1pPr marL="0" indent="0">
              <a:buNone/>
              <a:defRPr sz="2199" b="0">
                <a:solidFill>
                  <a:schemeClr val="accent2"/>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6090" y="2926053"/>
            <a:ext cx="539169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3F41C87-7AD9-4845-A077-840E4A0F3F06}" type="datetimeFigureOut">
              <a:rPr lang="en-US" smtClean="0"/>
              <a:t>11/25/2021</a:t>
            </a:fld>
            <a:endParaRPr lang="en-US"/>
          </a:p>
        </p:txBody>
      </p:sp>
      <p:sp>
        <p:nvSpPr>
          <p:cNvPr id="8" name="Footer Placeholder 7"/>
          <p:cNvSpPr>
            <a:spLocks noGrp="1"/>
          </p:cNvSpPr>
          <p:nvPr>
            <p:ph type="ftr" sz="quarter" idx="11"/>
          </p:nvPr>
        </p:nvSpPr>
        <p:spPr/>
        <p:txBody>
          <a:bodyPr/>
          <a:lstStyle/>
          <a:p>
            <a:r>
              <a:rPr lang="en-US"/>
              <a:t>Add a footer</a:t>
            </a:r>
            <a:endParaRPr lang="en-US" dirty="0"/>
          </a:p>
        </p:txBody>
      </p:sp>
      <p:sp>
        <p:nvSpPr>
          <p:cNvPr id="9" name="Slide Number Placeholder 8"/>
          <p:cNvSpPr>
            <a:spLocks noGrp="1"/>
          </p:cNvSpPr>
          <p:nvPr>
            <p:ph type="sldNum" sz="quarter" idx="12"/>
          </p:nvPr>
        </p:nvSpPr>
        <p:spPr/>
        <p:txBody>
          <a:bodyPr/>
          <a:lstStyle/>
          <a:p>
            <a:fld id="{2A013F82-EE5E-44EE-A61D-E31C6657F26F}" type="slidenum">
              <a:rPr lang="en-IN" smtClean="0"/>
              <a:t>‹#›</a:t>
            </a:fld>
            <a:endParaRPr lang="en-IN"/>
          </a:p>
        </p:txBody>
      </p:sp>
    </p:spTree>
    <p:extLst>
      <p:ext uri="{BB962C8B-B14F-4D97-AF65-F5344CB8AC3E}">
        <p14:creationId xmlns:p14="http://schemas.microsoft.com/office/powerpoint/2010/main" val="1301426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Rectangle 6"/>
          <p:cNvSpPr>
            <a:spLocks noChangeAspect="1"/>
          </p:cNvSpPr>
          <p:nvPr/>
        </p:nvSpPr>
        <p:spPr>
          <a:xfrm>
            <a:off x="440568" y="606555"/>
            <a:ext cx="11297093"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744" y="729658"/>
            <a:ext cx="11026744"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3F41C87-7AD9-4845-A077-840E4A0F3F06}" type="datetimeFigureOut">
              <a:rPr lang="en-US" smtClean="0"/>
              <a:t>11/25/2021</a:t>
            </a:fld>
            <a:endParaRPr lang="en-US"/>
          </a:p>
        </p:txBody>
      </p:sp>
      <p:sp>
        <p:nvSpPr>
          <p:cNvPr id="4" name="Footer Placeholder 3"/>
          <p:cNvSpPr>
            <a:spLocks noGrp="1"/>
          </p:cNvSpPr>
          <p:nvPr>
            <p:ph type="ftr" sz="quarter" idx="11"/>
          </p:nvPr>
        </p:nvSpPr>
        <p:spPr/>
        <p:txBody>
          <a:bodyPr/>
          <a:lstStyle/>
          <a:p>
            <a:r>
              <a:rPr lang="en-US"/>
              <a:t>Add a footer</a:t>
            </a:r>
            <a:endParaRPr lang="en-US" dirty="0"/>
          </a:p>
        </p:txBody>
      </p:sp>
      <p:sp>
        <p:nvSpPr>
          <p:cNvPr id="5" name="Slide Number Placeholder 4"/>
          <p:cNvSpPr>
            <a:spLocks noGrp="1"/>
          </p:cNvSpPr>
          <p:nvPr>
            <p:ph type="sldNum" sz="quarter" idx="12"/>
          </p:nvPr>
        </p:nvSpPr>
        <p:spPr/>
        <p:txBody>
          <a:bodyPr/>
          <a:lstStyle/>
          <a:p>
            <a:fld id="{2A013F82-EE5E-44EE-A61D-E31C6657F26F}" type="slidenum">
              <a:rPr lang="en-IN" smtClean="0"/>
              <a:t>‹#›</a:t>
            </a:fld>
            <a:endParaRPr lang="en-IN"/>
          </a:p>
        </p:txBody>
      </p:sp>
    </p:spTree>
    <p:extLst>
      <p:ext uri="{BB962C8B-B14F-4D97-AF65-F5344CB8AC3E}">
        <p14:creationId xmlns:p14="http://schemas.microsoft.com/office/powerpoint/2010/main" val="32561894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F41C87-7AD9-4845-A077-840E4A0F3F06}" type="datetimeFigureOut">
              <a:rPr lang="en-US" smtClean="0"/>
              <a:t>11/25/2021</a:t>
            </a:fld>
            <a:endParaRPr lang="en-US"/>
          </a:p>
        </p:txBody>
      </p:sp>
      <p:sp>
        <p:nvSpPr>
          <p:cNvPr id="3" name="Footer Placeholder 2"/>
          <p:cNvSpPr>
            <a:spLocks noGrp="1"/>
          </p:cNvSpPr>
          <p:nvPr>
            <p:ph type="ftr" sz="quarter" idx="11"/>
          </p:nvPr>
        </p:nvSpPr>
        <p:spPr/>
        <p:txBody>
          <a:bodyPr/>
          <a:lstStyle/>
          <a:p>
            <a:r>
              <a:rPr lang="en-US"/>
              <a:t>Add a footer</a:t>
            </a:r>
            <a:endParaRPr lang="en-US" dirty="0"/>
          </a:p>
        </p:txBody>
      </p:sp>
      <p:sp>
        <p:nvSpPr>
          <p:cNvPr id="4" name="Slide Number Placeholder 3"/>
          <p:cNvSpPr>
            <a:spLocks noGrp="1"/>
          </p:cNvSpPr>
          <p:nvPr>
            <p:ph type="sldNum" sz="quarter" idx="12"/>
          </p:nvPr>
        </p:nvSpPr>
        <p:spPr/>
        <p:txBody>
          <a:bodyPr/>
          <a:lstStyle/>
          <a:p>
            <a:fld id="{2A013F82-EE5E-44EE-A61D-E31C6657F26F}" type="slidenum">
              <a:rPr lang="en-IN" smtClean="0"/>
              <a:t>‹#›</a:t>
            </a:fld>
            <a:endParaRPr lang="en-IN"/>
          </a:p>
        </p:txBody>
      </p:sp>
    </p:spTree>
    <p:extLst>
      <p:ext uri="{BB962C8B-B14F-4D97-AF65-F5344CB8AC3E}">
        <p14:creationId xmlns:p14="http://schemas.microsoft.com/office/powerpoint/2010/main" val="2285933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700" y="5141973"/>
            <a:ext cx="11295258"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041" y="5262296"/>
            <a:ext cx="4908166" cy="689514"/>
          </a:xfrm>
        </p:spPr>
        <p:txBody>
          <a:bodyPr anchor="ctr"/>
          <a:lstStyle>
            <a:lvl1pPr algn="l">
              <a:defRPr sz="1999"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7699" y="601200"/>
            <a:ext cx="11289899" cy="4204800"/>
          </a:xfrm>
        </p:spPr>
        <p:txBody>
          <a:bodyPr anchor="ctr">
            <a:normAutofit/>
          </a:bodyPr>
          <a:lstStyle>
            <a:lvl1pPr>
              <a:defRPr sz="1999">
                <a:solidFill>
                  <a:schemeClr val="tx2"/>
                </a:solidFill>
              </a:defRPr>
            </a:lvl1pPr>
            <a:lvl2pPr>
              <a:defRPr sz="1799">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739329" y="5262297"/>
            <a:ext cx="5868458" cy="689515"/>
          </a:xfrm>
        </p:spPr>
        <p:txBody>
          <a:bodyPr anchor="ctr">
            <a:normAutofit/>
          </a:bodyPr>
          <a:lstStyle>
            <a:lvl1pPr marL="0" indent="0" algn="r">
              <a:buNone/>
              <a:defRPr sz="1100">
                <a:solidFill>
                  <a:schemeClr val="bg1"/>
                </a:solidFill>
              </a:defRPr>
            </a:lvl1pPr>
            <a:lvl2pPr marL="457063" indent="0">
              <a:buNone/>
              <a:defRPr sz="11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03F41C87-7AD9-4845-A077-840E4A0F3F06}" type="datetimeFigureOut">
              <a:rPr lang="en-US" smtClean="0"/>
              <a:t>11/25/2021</a:t>
            </a:fld>
            <a:endParaRPr lang="en-US"/>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r>
              <a:rPr lang="en-US"/>
              <a:t>Add a footer</a:t>
            </a:r>
            <a:endParaRPr lang="en-US" dirty="0"/>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2A013F82-EE5E-44EE-A61D-E31C6657F26F}" type="slidenum">
              <a:rPr lang="en-IN" smtClean="0"/>
              <a:t>‹#›</a:t>
            </a:fld>
            <a:endParaRPr lang="en-IN"/>
          </a:p>
        </p:txBody>
      </p:sp>
    </p:spTree>
    <p:extLst>
      <p:ext uri="{BB962C8B-B14F-4D97-AF65-F5344CB8AC3E}">
        <p14:creationId xmlns:p14="http://schemas.microsoft.com/office/powerpoint/2010/main" val="3215071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041" y="4693389"/>
            <a:ext cx="11026744" cy="566738"/>
          </a:xfrm>
        </p:spPr>
        <p:txBody>
          <a:bodyPr anchor="b">
            <a:normAutofit/>
          </a:bodyPr>
          <a:lstStyle>
            <a:lvl1pPr algn="l">
              <a:defRPr sz="2399"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701" y="599725"/>
            <a:ext cx="11287919" cy="3557252"/>
          </a:xfrm>
        </p:spPr>
        <p:txBody>
          <a:bodyPr anchor="t">
            <a:normAutofit/>
          </a:bodyPr>
          <a:lstStyle>
            <a:lvl1pPr marL="0" indent="0" algn="ctr">
              <a:buNone/>
              <a:defRPr sz="1600"/>
            </a:lvl1pPr>
            <a:lvl2pPr marL="457063" indent="0">
              <a:buNone/>
              <a:defRPr sz="1600"/>
            </a:lvl2pPr>
            <a:lvl3pPr marL="914126" indent="0">
              <a:buNone/>
              <a:defRPr sz="1600"/>
            </a:lvl3pPr>
            <a:lvl4pPr marL="1371189" indent="0">
              <a:buNone/>
              <a:defRPr sz="1600"/>
            </a:lvl4pPr>
            <a:lvl5pPr marL="1828251" indent="0">
              <a:buNone/>
              <a:defRPr sz="1600"/>
            </a:lvl5pPr>
            <a:lvl6pPr marL="2285314" indent="0">
              <a:buNone/>
              <a:defRPr sz="1600"/>
            </a:lvl6pPr>
            <a:lvl7pPr marL="2742377" indent="0">
              <a:buNone/>
              <a:defRPr sz="1600"/>
            </a:lvl7pPr>
            <a:lvl8pPr marL="3199440" indent="0">
              <a:buNone/>
              <a:defRPr sz="1600"/>
            </a:lvl8pPr>
            <a:lvl9pPr marL="3656503"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041" y="5260128"/>
            <a:ext cx="11026745" cy="598671"/>
          </a:xfrm>
        </p:spPr>
        <p:txBody>
          <a:bodyPr>
            <a:normAutofit/>
          </a:bodyPr>
          <a:lstStyle>
            <a:lvl1pPr marL="0" indent="0">
              <a:buNone/>
              <a:defRPr sz="1200"/>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smtClean="0"/>
              <a:t>11/25/2021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5874232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041" y="705124"/>
            <a:ext cx="11026744"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041" y="2336003"/>
            <a:ext cx="11026744" cy="3522794"/>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3971" y="5956138"/>
            <a:ext cx="2844058" cy="365125"/>
          </a:xfrm>
          <a:prstGeom prst="rect">
            <a:avLst/>
          </a:prstGeom>
        </p:spPr>
        <p:txBody>
          <a:bodyPr vert="horz" lIns="91440" tIns="45720" rIns="91440" bIns="45720" rtlCol="0" anchor="ctr"/>
          <a:lstStyle>
            <a:lvl1pPr algn="r">
              <a:defRPr sz="900">
                <a:solidFill>
                  <a:schemeClr val="accent2"/>
                </a:solidFill>
              </a:defRPr>
            </a:lvl1pPr>
          </a:lstStyle>
          <a:p>
            <a:fld id="{03F41C87-7AD9-4845-A077-840E4A0F3F06}" type="datetimeFigureOut">
              <a:rPr lang="en-US" smtClean="0"/>
              <a:pPr/>
              <a:t>11/25/2021</a:t>
            </a:fld>
            <a:endParaRPr lang="en-US"/>
          </a:p>
        </p:txBody>
      </p:sp>
      <p:sp>
        <p:nvSpPr>
          <p:cNvPr id="5" name="Footer Placeholder 4"/>
          <p:cNvSpPr>
            <a:spLocks noGrp="1"/>
          </p:cNvSpPr>
          <p:nvPr>
            <p:ph type="ftr" sz="quarter" idx="3"/>
          </p:nvPr>
        </p:nvSpPr>
        <p:spPr>
          <a:xfrm>
            <a:off x="581040" y="5951812"/>
            <a:ext cx="6915409" cy="365125"/>
          </a:xfrm>
          <a:prstGeom prst="rect">
            <a:avLst/>
          </a:prstGeom>
        </p:spPr>
        <p:txBody>
          <a:bodyPr vert="horz" lIns="91440" tIns="45720" rIns="91440" bIns="45720" rtlCol="0" anchor="ctr"/>
          <a:lstStyle>
            <a:lvl1pPr algn="l">
              <a:defRPr sz="900" cap="all">
                <a:solidFill>
                  <a:schemeClr val="accent2"/>
                </a:solidFill>
              </a:defRPr>
            </a:lvl1pPr>
          </a:lstStyle>
          <a:p>
            <a:r>
              <a:rPr lang="en-US"/>
              <a:t>Add a footer</a:t>
            </a:r>
            <a:endParaRPr lang="en-US" dirty="0"/>
          </a:p>
        </p:txBody>
      </p:sp>
      <p:sp>
        <p:nvSpPr>
          <p:cNvPr id="6" name="Slide Number Placeholder 5"/>
          <p:cNvSpPr>
            <a:spLocks noGrp="1"/>
          </p:cNvSpPr>
          <p:nvPr>
            <p:ph type="sldNum" sz="quarter" idx="4"/>
          </p:nvPr>
        </p:nvSpPr>
        <p:spPr>
          <a:xfrm>
            <a:off x="10555550" y="5956138"/>
            <a:ext cx="1052236" cy="365125"/>
          </a:xfrm>
          <a:prstGeom prst="rect">
            <a:avLst/>
          </a:prstGeom>
        </p:spPr>
        <p:txBody>
          <a:bodyPr vert="horz" lIns="91440" tIns="45720" rIns="91440" bIns="45720" rtlCol="0" anchor="ctr"/>
          <a:lstStyle>
            <a:lvl1pPr algn="r">
              <a:defRPr sz="900">
                <a:solidFill>
                  <a:schemeClr val="accent2"/>
                </a:solidFill>
              </a:defRPr>
            </a:lvl1pPr>
          </a:lstStyle>
          <a:p>
            <a:fld id="{2A013F82-EE5E-44EE-A61D-E31C6657F26F}" type="slidenum">
              <a:rPr lang="en-US" smtClean="0"/>
              <a:pPr/>
              <a:t>‹#›</a:t>
            </a:fld>
            <a:endParaRPr lang="en-US"/>
          </a:p>
        </p:txBody>
      </p:sp>
      <p:sp>
        <p:nvSpPr>
          <p:cNvPr id="9" name="Rectangle 8"/>
          <p:cNvSpPr/>
          <p:nvPr/>
        </p:nvSpPr>
        <p:spPr>
          <a:xfrm>
            <a:off x="446418" y="457200"/>
            <a:ext cx="3702356"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0052" y="453643"/>
            <a:ext cx="3702356"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0725" y="457200"/>
            <a:ext cx="3702356"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666501875"/>
      </p:ext>
    </p:extLst>
  </p:cSld>
  <p:clrMap bg1="lt1" tx1="dk1" bg2="lt2" tx2="dk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457063" rtl="0" eaLnBrk="1" latinLnBrk="0" hangingPunct="1">
        <a:spcBef>
          <a:spcPct val="0"/>
        </a:spcBef>
        <a:buNone/>
        <a:defRPr sz="2799"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5908" indent="-305908" algn="l" defTabSz="457063" rtl="0" eaLnBrk="1" latinLnBrk="0" hangingPunct="1">
        <a:spcBef>
          <a:spcPct val="20000"/>
        </a:spcBef>
        <a:spcAft>
          <a:spcPts val="600"/>
        </a:spcAft>
        <a:buClr>
          <a:schemeClr val="accent2"/>
        </a:buClr>
        <a:buSzPct val="92000"/>
        <a:buFont typeface="Wingdings 2" panose="05020102010507070707" pitchFamily="18" charset="2"/>
        <a:buChar char=""/>
        <a:defRPr sz="1799" kern="1200">
          <a:solidFill>
            <a:schemeClr val="tx2"/>
          </a:solidFill>
          <a:latin typeface="+mn-lt"/>
          <a:ea typeface="+mn-ea"/>
          <a:cs typeface="+mn-cs"/>
        </a:defRPr>
      </a:lvl1pPr>
      <a:lvl2pPr marL="629811" indent="-305908" algn="l" defTabSz="457063"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899730" indent="-269919" algn="l" defTabSz="457063"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1627" indent="-233930" algn="l" defTabSz="457063"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1519" indent="-233930" algn="l" defTabSz="457063"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899430" indent="-228531" algn="l" defTabSz="457063"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199340" indent="-228531" algn="l" defTabSz="457063"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499250" indent="-228531" algn="l" defTabSz="457063"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799160" indent="-228531" algn="l" defTabSz="457063"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063" rtl="0" eaLnBrk="1" latinLnBrk="0" hangingPunct="1">
        <a:defRPr sz="1799" kern="1200">
          <a:solidFill>
            <a:schemeClr val="tx1"/>
          </a:solidFill>
          <a:latin typeface="+mn-lt"/>
          <a:ea typeface="+mn-ea"/>
          <a:cs typeface="+mn-cs"/>
        </a:defRPr>
      </a:lvl1pPr>
      <a:lvl2pPr marL="457063" algn="l" defTabSz="457063" rtl="0" eaLnBrk="1" latinLnBrk="0" hangingPunct="1">
        <a:defRPr sz="1799" kern="1200">
          <a:solidFill>
            <a:schemeClr val="tx1"/>
          </a:solidFill>
          <a:latin typeface="+mn-lt"/>
          <a:ea typeface="+mn-ea"/>
          <a:cs typeface="+mn-cs"/>
        </a:defRPr>
      </a:lvl2pPr>
      <a:lvl3pPr marL="914126" algn="l" defTabSz="457063" rtl="0" eaLnBrk="1" latinLnBrk="0" hangingPunct="1">
        <a:defRPr sz="1799" kern="1200">
          <a:solidFill>
            <a:schemeClr val="tx1"/>
          </a:solidFill>
          <a:latin typeface="+mn-lt"/>
          <a:ea typeface="+mn-ea"/>
          <a:cs typeface="+mn-cs"/>
        </a:defRPr>
      </a:lvl3pPr>
      <a:lvl4pPr marL="1371189" algn="l" defTabSz="457063" rtl="0" eaLnBrk="1" latinLnBrk="0" hangingPunct="1">
        <a:defRPr sz="1799" kern="1200">
          <a:solidFill>
            <a:schemeClr val="tx1"/>
          </a:solidFill>
          <a:latin typeface="+mn-lt"/>
          <a:ea typeface="+mn-ea"/>
          <a:cs typeface="+mn-cs"/>
        </a:defRPr>
      </a:lvl4pPr>
      <a:lvl5pPr marL="1828251" algn="l" defTabSz="457063" rtl="0" eaLnBrk="1" latinLnBrk="0" hangingPunct="1">
        <a:defRPr sz="1799" kern="1200">
          <a:solidFill>
            <a:schemeClr val="tx1"/>
          </a:solidFill>
          <a:latin typeface="+mn-lt"/>
          <a:ea typeface="+mn-ea"/>
          <a:cs typeface="+mn-cs"/>
        </a:defRPr>
      </a:lvl5pPr>
      <a:lvl6pPr marL="2285314" algn="l" defTabSz="457063" rtl="0" eaLnBrk="1" latinLnBrk="0" hangingPunct="1">
        <a:defRPr sz="1799" kern="1200">
          <a:solidFill>
            <a:schemeClr val="tx1"/>
          </a:solidFill>
          <a:latin typeface="+mn-lt"/>
          <a:ea typeface="+mn-ea"/>
          <a:cs typeface="+mn-cs"/>
        </a:defRPr>
      </a:lvl6pPr>
      <a:lvl7pPr marL="2742377" algn="l" defTabSz="457063" rtl="0" eaLnBrk="1" latinLnBrk="0" hangingPunct="1">
        <a:defRPr sz="1799" kern="1200">
          <a:solidFill>
            <a:schemeClr val="tx1"/>
          </a:solidFill>
          <a:latin typeface="+mn-lt"/>
          <a:ea typeface="+mn-ea"/>
          <a:cs typeface="+mn-cs"/>
        </a:defRPr>
      </a:lvl7pPr>
      <a:lvl8pPr marL="3199440" algn="l" defTabSz="457063" rtl="0" eaLnBrk="1" latinLnBrk="0" hangingPunct="1">
        <a:defRPr sz="1799" kern="1200">
          <a:solidFill>
            <a:schemeClr val="tx1"/>
          </a:solidFill>
          <a:latin typeface="+mn-lt"/>
          <a:ea typeface="+mn-ea"/>
          <a:cs typeface="+mn-cs"/>
        </a:defRPr>
      </a:lvl8pPr>
      <a:lvl9pPr marL="3656503" algn="l" defTabSz="457063" rtl="0" eaLnBrk="1" latinLnBrk="0" hangingPunct="1">
        <a:defRPr sz="17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FB91B1-B534-4432-8935-21E30FC92DD2}"/>
              </a:ext>
            </a:extLst>
          </p:cNvPr>
          <p:cNvSpPr>
            <a:spLocks noGrp="1"/>
          </p:cNvSpPr>
          <p:nvPr>
            <p:ph type="title"/>
          </p:nvPr>
        </p:nvSpPr>
        <p:spPr/>
        <p:txBody>
          <a:bodyPr/>
          <a:lstStyle/>
          <a:p>
            <a:pPr algn="l"/>
            <a:r>
              <a:rPr lang="en-IN" b="1" i="0" dirty="0">
                <a:effectLst/>
                <a:latin typeface="Helvetica Neue"/>
              </a:rPr>
              <a:t>        Micro-Credit Defaulter Model Project</a:t>
            </a:r>
          </a:p>
        </p:txBody>
      </p:sp>
      <p:sp>
        <p:nvSpPr>
          <p:cNvPr id="3" name="Content Placeholder 2">
            <a:extLst>
              <a:ext uri="{FF2B5EF4-FFF2-40B4-BE49-F238E27FC236}">
                <a16:creationId xmlns:a16="http://schemas.microsoft.com/office/drawing/2014/main" id="{74AEF8A6-C15B-4564-8A81-BC190B80ED9C}"/>
              </a:ext>
            </a:extLst>
          </p:cNvPr>
          <p:cNvSpPr>
            <a:spLocks noGrp="1"/>
          </p:cNvSpPr>
          <p:nvPr>
            <p:ph idx="1"/>
          </p:nvPr>
        </p:nvSpPr>
        <p:spPr/>
        <p:txBody>
          <a:bodyPr/>
          <a:lstStyle/>
          <a:p>
            <a:pPr marL="0" indent="0">
              <a:lnSpc>
                <a:spcPct val="90000"/>
              </a:lnSpc>
              <a:buNone/>
            </a:pPr>
            <a:r>
              <a:rPr lang="en-GB" sz="3600" dirty="0">
                <a:solidFill>
                  <a:schemeClr val="accent1">
                    <a:lumMod val="75000"/>
                    <a:lumOff val="25000"/>
                  </a:schemeClr>
                </a:solidFill>
              </a:rPr>
              <a:t>Presented By </a:t>
            </a:r>
          </a:p>
          <a:p>
            <a:pPr marL="0" indent="0">
              <a:lnSpc>
                <a:spcPct val="90000"/>
              </a:lnSpc>
              <a:buNone/>
            </a:pPr>
            <a:r>
              <a:rPr lang="en-GB" sz="3600" dirty="0">
                <a:solidFill>
                  <a:schemeClr val="accent1">
                    <a:lumMod val="75000"/>
                    <a:lumOff val="25000"/>
                  </a:schemeClr>
                </a:solidFill>
              </a:rPr>
              <a:t>Name : </a:t>
            </a:r>
            <a:r>
              <a:rPr lang="en-GB" sz="3600" b="1" dirty="0">
                <a:solidFill>
                  <a:schemeClr val="accent1">
                    <a:lumMod val="75000"/>
                    <a:lumOff val="25000"/>
                  </a:schemeClr>
                </a:solidFill>
              </a:rPr>
              <a:t>Nikita Patra</a:t>
            </a:r>
          </a:p>
          <a:p>
            <a:pPr marL="0" indent="0">
              <a:lnSpc>
                <a:spcPct val="90000"/>
              </a:lnSpc>
              <a:buNone/>
            </a:pPr>
            <a:r>
              <a:rPr lang="en-IN" sz="3600" dirty="0">
                <a:solidFill>
                  <a:schemeClr val="accent1">
                    <a:lumMod val="75000"/>
                    <a:lumOff val="25000"/>
                  </a:schemeClr>
                </a:solidFill>
              </a:rPr>
              <a:t>Batch : </a:t>
            </a:r>
            <a:r>
              <a:rPr lang="en-IN" sz="3600" b="1" dirty="0">
                <a:solidFill>
                  <a:schemeClr val="accent1">
                    <a:lumMod val="75000"/>
                    <a:lumOff val="25000"/>
                  </a:schemeClr>
                </a:solidFill>
              </a:rPr>
              <a:t>1832</a:t>
            </a:r>
          </a:p>
          <a:p>
            <a:pPr marL="0" indent="0">
              <a:buNone/>
            </a:pPr>
            <a:endParaRPr lang="en-IN" dirty="0"/>
          </a:p>
        </p:txBody>
      </p:sp>
      <p:pic>
        <p:nvPicPr>
          <p:cNvPr id="5" name="Picture 4" descr="A picture containing clipart&#10;&#10;Description automatically generated">
            <a:extLst>
              <a:ext uri="{FF2B5EF4-FFF2-40B4-BE49-F238E27FC236}">
                <a16:creationId xmlns:a16="http://schemas.microsoft.com/office/drawing/2014/main" id="{C1AF3243-7793-44F8-84F5-09ED219C9D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78388" y="2420888"/>
            <a:ext cx="5040560" cy="3300189"/>
          </a:xfrm>
          <a:prstGeom prst="rect">
            <a:avLst/>
          </a:prstGeom>
        </p:spPr>
      </p:pic>
    </p:spTree>
    <p:extLst>
      <p:ext uri="{BB962C8B-B14F-4D97-AF65-F5344CB8AC3E}">
        <p14:creationId xmlns:p14="http://schemas.microsoft.com/office/powerpoint/2010/main" val="9531011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C1AC13-5ADE-4C3D-A40B-B84A074851A8}"/>
              </a:ext>
            </a:extLst>
          </p:cNvPr>
          <p:cNvSpPr>
            <a:spLocks noGrp="1"/>
          </p:cNvSpPr>
          <p:nvPr>
            <p:ph type="title"/>
          </p:nvPr>
        </p:nvSpPr>
        <p:spPr>
          <a:xfrm>
            <a:off x="693812" y="980728"/>
            <a:ext cx="9829799" cy="620688"/>
          </a:xfrm>
        </p:spPr>
        <p:txBody>
          <a:bodyPr>
            <a:normAutofit/>
          </a:bodyPr>
          <a:lstStyle/>
          <a:p>
            <a:r>
              <a:rPr lang="en-IN" dirty="0"/>
              <a:t>Visualization[Univariate]:</a:t>
            </a:r>
          </a:p>
        </p:txBody>
      </p:sp>
      <p:sp>
        <p:nvSpPr>
          <p:cNvPr id="4" name="Content Placeholder 3">
            <a:extLst>
              <a:ext uri="{FF2B5EF4-FFF2-40B4-BE49-F238E27FC236}">
                <a16:creationId xmlns:a16="http://schemas.microsoft.com/office/drawing/2014/main" id="{FE5E8C88-5D24-4AD0-9A19-1F7AD578D561}"/>
              </a:ext>
            </a:extLst>
          </p:cNvPr>
          <p:cNvSpPr>
            <a:spLocks noGrp="1"/>
          </p:cNvSpPr>
          <p:nvPr>
            <p:ph idx="1"/>
          </p:nvPr>
        </p:nvSpPr>
        <p:spPr>
          <a:xfrm>
            <a:off x="612312" y="5049180"/>
            <a:ext cx="10666675" cy="1656184"/>
          </a:xfrm>
        </p:spPr>
        <p:txBody>
          <a:bodyPr>
            <a:normAutofit fontScale="25000" lnSpcReduction="20000"/>
          </a:bodyPr>
          <a:lstStyle/>
          <a:p>
            <a:endParaRPr lang="en-IN" dirty="0"/>
          </a:p>
          <a:p>
            <a:endParaRPr lang="en-IN" dirty="0"/>
          </a:p>
          <a:p>
            <a:endParaRPr lang="en-IN" dirty="0"/>
          </a:p>
          <a:p>
            <a:endParaRPr lang="en-IN" dirty="0"/>
          </a:p>
          <a:p>
            <a:endParaRPr lang="en-IN" dirty="0"/>
          </a:p>
          <a:p>
            <a:endParaRPr lang="en-IN" dirty="0"/>
          </a:p>
          <a:p>
            <a:pPr>
              <a:buFont typeface="Wingdings" panose="05000000000000000000" pitchFamily="2" charset="2"/>
              <a:buChar char="ü"/>
            </a:pPr>
            <a:endParaRPr lang="en-US" sz="1800" b="0" i="0" dirty="0">
              <a:solidFill>
                <a:srgbClr val="000000"/>
              </a:solidFill>
              <a:effectLst/>
              <a:latin typeface="Century" panose="02040604050505020304" pitchFamily="18" charset="0"/>
            </a:endParaRPr>
          </a:p>
          <a:p>
            <a:pPr>
              <a:buFont typeface="Wingdings" panose="05000000000000000000" pitchFamily="2" charset="2"/>
              <a:buChar char="ü"/>
            </a:pPr>
            <a:endParaRPr lang="en-US" sz="1800" b="0" i="0" dirty="0">
              <a:solidFill>
                <a:srgbClr val="000000"/>
              </a:solidFill>
              <a:effectLst/>
              <a:latin typeface="Century" panose="02040604050505020304" pitchFamily="18" charset="0"/>
            </a:endParaRPr>
          </a:p>
          <a:p>
            <a:pPr>
              <a:buFont typeface="Wingdings" panose="05000000000000000000" pitchFamily="2" charset="2"/>
              <a:buChar char="ü"/>
            </a:pPr>
            <a:r>
              <a:rPr lang="en-US" sz="4900" b="0" i="0" dirty="0">
                <a:solidFill>
                  <a:srgbClr val="000000"/>
                </a:solidFill>
                <a:effectLst/>
                <a:latin typeface="Century" panose="02040604050505020304" pitchFamily="18" charset="0"/>
              </a:rPr>
              <a:t>I can clearly see that there is skewness in most of the columns so we have to treat them</a:t>
            </a:r>
            <a:r>
              <a:rPr lang="en-US" sz="1800" b="0" i="0" dirty="0">
                <a:solidFill>
                  <a:srgbClr val="000000"/>
                </a:solidFill>
                <a:effectLst/>
                <a:latin typeface="Century" panose="02040604050505020304" pitchFamily="18" charset="0"/>
              </a:rPr>
              <a:t>.</a:t>
            </a:r>
          </a:p>
          <a:p>
            <a:endParaRPr lang="en-IN" dirty="0"/>
          </a:p>
        </p:txBody>
      </p:sp>
      <p:pic>
        <p:nvPicPr>
          <p:cNvPr id="6" name="Picture 2">
            <a:extLst>
              <a:ext uri="{FF2B5EF4-FFF2-40B4-BE49-F238E27FC236}">
                <a16:creationId xmlns:a16="http://schemas.microsoft.com/office/drawing/2014/main" id="{C00A03AD-610D-4991-9D92-6D515F811A0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55711"/>
          <a:stretch/>
        </p:blipFill>
        <p:spPr bwMode="auto">
          <a:xfrm>
            <a:off x="612312" y="1988840"/>
            <a:ext cx="10730408" cy="41764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224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AB6F3E-917E-4390-8E4E-D52E55B22909}"/>
              </a:ext>
            </a:extLst>
          </p:cNvPr>
          <p:cNvSpPr>
            <a:spLocks noGrp="1"/>
          </p:cNvSpPr>
          <p:nvPr>
            <p:ph type="title"/>
          </p:nvPr>
        </p:nvSpPr>
        <p:spPr>
          <a:xfrm>
            <a:off x="1522413" y="620688"/>
            <a:ext cx="9829799" cy="1008112"/>
          </a:xfrm>
        </p:spPr>
        <p:txBody>
          <a:bodyPr>
            <a:normAutofit/>
          </a:bodyPr>
          <a:lstStyle/>
          <a:p>
            <a:r>
              <a:rPr lang="en-IN" dirty="0"/>
              <a:t>Vizualization[Univariate-Target]:</a:t>
            </a:r>
          </a:p>
        </p:txBody>
      </p:sp>
      <p:sp>
        <p:nvSpPr>
          <p:cNvPr id="4" name="Content Placeholder 3">
            <a:extLst>
              <a:ext uri="{FF2B5EF4-FFF2-40B4-BE49-F238E27FC236}">
                <a16:creationId xmlns:a16="http://schemas.microsoft.com/office/drawing/2014/main" id="{89F4C76E-BF91-4458-B3DE-B595F138FE2E}"/>
              </a:ext>
            </a:extLst>
          </p:cNvPr>
          <p:cNvSpPr>
            <a:spLocks noGrp="1"/>
          </p:cNvSpPr>
          <p:nvPr>
            <p:ph idx="1"/>
          </p:nvPr>
        </p:nvSpPr>
        <p:spPr>
          <a:xfrm>
            <a:off x="1179512" y="2420888"/>
            <a:ext cx="9829799" cy="4760168"/>
          </a:xfrm>
        </p:spPr>
        <p:txBody>
          <a:bodyPr>
            <a:normAutofit/>
          </a:bodyPr>
          <a:lstStyle/>
          <a:p>
            <a:endParaRPr lang="en-IN" dirty="0"/>
          </a:p>
          <a:p>
            <a:endParaRPr lang="en-IN" dirty="0"/>
          </a:p>
          <a:p>
            <a:endParaRPr lang="en-IN" dirty="0"/>
          </a:p>
          <a:p>
            <a:endParaRPr lang="en-IN" dirty="0"/>
          </a:p>
          <a:p>
            <a:endParaRPr lang="en-IN" dirty="0"/>
          </a:p>
          <a:p>
            <a:endParaRPr lang="en-IN" dirty="0"/>
          </a:p>
          <a:p>
            <a:pPr>
              <a:buFont typeface="Wingdings" panose="05000000000000000000" pitchFamily="2" charset="2"/>
              <a:buChar char="ü"/>
            </a:pPr>
            <a:endParaRPr lang="en-US" sz="2000" b="0" i="0" dirty="0">
              <a:solidFill>
                <a:srgbClr val="000000"/>
              </a:solidFill>
              <a:effectLst/>
              <a:latin typeface="Century" panose="02040604050505020304" pitchFamily="18" charset="0"/>
            </a:endParaRPr>
          </a:p>
          <a:p>
            <a:pPr>
              <a:buFont typeface="Wingdings" panose="05000000000000000000" pitchFamily="2" charset="2"/>
              <a:buChar char="ü"/>
            </a:pPr>
            <a:r>
              <a:rPr lang="en-US" sz="2000" b="0" i="0" dirty="0">
                <a:solidFill>
                  <a:srgbClr val="000000"/>
                </a:solidFill>
                <a:effectLst/>
                <a:latin typeface="Century" panose="02040604050505020304" pitchFamily="18" charset="0"/>
              </a:rPr>
              <a:t>There is a data </a:t>
            </a:r>
            <a:r>
              <a:rPr lang="en-US" sz="2000" b="0" i="0" dirty="0" err="1">
                <a:solidFill>
                  <a:srgbClr val="000000"/>
                </a:solidFill>
                <a:effectLst/>
                <a:latin typeface="Century" panose="02040604050505020304" pitchFamily="18" charset="0"/>
              </a:rPr>
              <a:t>imbalancing</a:t>
            </a:r>
            <a:r>
              <a:rPr lang="en-US" sz="2000" b="0" i="0" dirty="0">
                <a:solidFill>
                  <a:srgbClr val="000000"/>
                </a:solidFill>
                <a:effectLst/>
                <a:latin typeface="Century" panose="02040604050505020304" pitchFamily="18" charset="0"/>
              </a:rPr>
              <a:t> issue so we have to treat this by using oversampling or </a:t>
            </a:r>
            <a:r>
              <a:rPr lang="en-US" sz="2000" b="0" i="0" dirty="0" err="1">
                <a:solidFill>
                  <a:srgbClr val="000000"/>
                </a:solidFill>
                <a:effectLst/>
                <a:latin typeface="Century" panose="02040604050505020304" pitchFamily="18" charset="0"/>
              </a:rPr>
              <a:t>undersampling</a:t>
            </a:r>
            <a:r>
              <a:rPr lang="en-US" sz="2000" b="0" i="0" dirty="0">
                <a:solidFill>
                  <a:srgbClr val="000000"/>
                </a:solidFill>
                <a:effectLst/>
                <a:latin typeface="Century" panose="02040604050505020304" pitchFamily="18" charset="0"/>
              </a:rPr>
              <a:t>.</a:t>
            </a:r>
            <a:endParaRPr lang="en-IN" sz="2000" dirty="0">
              <a:latin typeface="Century" panose="02040604050505020304" pitchFamily="18" charset="0"/>
            </a:endParaRPr>
          </a:p>
        </p:txBody>
      </p:sp>
      <p:pic>
        <p:nvPicPr>
          <p:cNvPr id="3074" name="Picture 2">
            <a:extLst>
              <a:ext uri="{FF2B5EF4-FFF2-40B4-BE49-F238E27FC236}">
                <a16:creationId xmlns:a16="http://schemas.microsoft.com/office/drawing/2014/main" id="{70EA96CF-C183-4C26-A87D-5EBE3E0373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61964" y="1988840"/>
            <a:ext cx="6480720" cy="39357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2605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264913-0370-47D2-A90C-BA384B9DBA8D}"/>
              </a:ext>
            </a:extLst>
          </p:cNvPr>
          <p:cNvSpPr>
            <a:spLocks noGrp="1"/>
          </p:cNvSpPr>
          <p:nvPr>
            <p:ph type="title"/>
          </p:nvPr>
        </p:nvSpPr>
        <p:spPr>
          <a:xfrm>
            <a:off x="1125860" y="1052736"/>
            <a:ext cx="9829799" cy="576064"/>
          </a:xfrm>
        </p:spPr>
        <p:txBody>
          <a:bodyPr>
            <a:normAutofit/>
          </a:bodyPr>
          <a:lstStyle/>
          <a:p>
            <a:r>
              <a:rPr lang="en-IN" dirty="0"/>
              <a:t>Vizualization[Bivariate]:</a:t>
            </a:r>
          </a:p>
        </p:txBody>
      </p:sp>
      <p:pic>
        <p:nvPicPr>
          <p:cNvPr id="5" name="Picture 2">
            <a:extLst>
              <a:ext uri="{FF2B5EF4-FFF2-40B4-BE49-F238E27FC236}">
                <a16:creationId xmlns:a16="http://schemas.microsoft.com/office/drawing/2014/main" id="{BAF13B8A-DDC8-4E56-8C2F-670834AB64AC}"/>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b="66800"/>
          <a:stretch/>
        </p:blipFill>
        <p:spPr bwMode="auto">
          <a:xfrm>
            <a:off x="676064" y="1988840"/>
            <a:ext cx="10836695" cy="46720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9129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BC5473-1E2D-4E47-A680-28FE7D1FA948}"/>
              </a:ext>
            </a:extLst>
          </p:cNvPr>
          <p:cNvSpPr>
            <a:spLocks noGrp="1"/>
          </p:cNvSpPr>
          <p:nvPr>
            <p:ph type="title"/>
          </p:nvPr>
        </p:nvSpPr>
        <p:spPr>
          <a:xfrm>
            <a:off x="1179512" y="1052736"/>
            <a:ext cx="9829799" cy="576064"/>
          </a:xfrm>
        </p:spPr>
        <p:txBody>
          <a:bodyPr>
            <a:normAutofit/>
          </a:bodyPr>
          <a:lstStyle/>
          <a:p>
            <a:r>
              <a:rPr lang="en-IN" dirty="0"/>
              <a:t>Observations:</a:t>
            </a:r>
          </a:p>
        </p:txBody>
      </p:sp>
      <p:sp>
        <p:nvSpPr>
          <p:cNvPr id="3" name="Content Placeholder 2">
            <a:extLst>
              <a:ext uri="{FF2B5EF4-FFF2-40B4-BE49-F238E27FC236}">
                <a16:creationId xmlns:a16="http://schemas.microsoft.com/office/drawing/2014/main" id="{CE5A348D-DA8C-4CBB-9170-29B81622AF8F}"/>
              </a:ext>
            </a:extLst>
          </p:cNvPr>
          <p:cNvSpPr>
            <a:spLocks noGrp="1"/>
          </p:cNvSpPr>
          <p:nvPr>
            <p:ph idx="1"/>
          </p:nvPr>
        </p:nvSpPr>
        <p:spPr>
          <a:xfrm>
            <a:off x="621804" y="3501008"/>
            <a:ext cx="10297144" cy="1512168"/>
          </a:xfrm>
        </p:spPr>
        <p:txBody>
          <a:bodyPr>
            <a:noAutofit/>
          </a:bodyPr>
          <a:lstStyle/>
          <a:p>
            <a:pPr marL="342900" lvl="0" indent="-342900">
              <a:lnSpc>
                <a:spcPct val="107000"/>
              </a:lnSpc>
              <a:spcBef>
                <a:spcPts val="300"/>
              </a:spcBef>
              <a:spcAft>
                <a:spcPts val="300"/>
              </a:spcAft>
              <a:buFont typeface="Wingdings" panose="05000000000000000000" pitchFamily="2" charset="2"/>
              <a:buChar char=""/>
            </a:pPr>
            <a:r>
              <a:rPr lang="en-IN" sz="16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1.Customers with high value of Age on cellular network in days(</a:t>
            </a:r>
            <a:r>
              <a:rPr lang="en-IN" sz="1600" dirty="0" err="1">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aon</a:t>
            </a:r>
            <a:r>
              <a:rPr lang="en-IN" sz="16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 are maximum defaulters(who have not paid there loan amount-0).</a:t>
            </a:r>
            <a:endParaRPr lang="en-IN" sz="16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16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2.Customers with high value of Daily amount spent from main account, averaged over last 30 days (in Indonesian Rupiah)(daily_decr30) are maximum Non-defaulters(who have paid there loan amount-1).</a:t>
            </a:r>
            <a:endParaRPr lang="en-IN" sz="16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16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3.Customers with high value of Daily amount spent from main account, averaged over last 90 days (in Indonesian Rupiah)(daily_decr90) are maximum Non-defaulters(who have paid there loan amount-1).</a:t>
            </a:r>
            <a:endParaRPr lang="en-IN" sz="16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16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4.Customers with high value of Average main account balance over last 30 days(rental30) are maximum Non-defaulters(who have paid there loan amount-1).</a:t>
            </a:r>
            <a:endParaRPr lang="en-IN" sz="16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16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5.Customers with high value of Average main account balance over last 90 days(rental90) are maximum Non-defaulters(who have paid there loan amount-1).</a:t>
            </a:r>
            <a:endParaRPr lang="en-IN" sz="16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16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6.Customers with high Number of days till last recharge of main account(</a:t>
            </a:r>
            <a:r>
              <a:rPr lang="en-IN" sz="1600" dirty="0" err="1">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last_rech_date_ma</a:t>
            </a:r>
            <a:r>
              <a:rPr lang="en-IN" sz="16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 are maximum Non-defaulters(who have paid there loan amount-1).</a:t>
            </a:r>
          </a:p>
        </p:txBody>
      </p:sp>
    </p:spTree>
    <p:extLst>
      <p:ext uri="{BB962C8B-B14F-4D97-AF65-F5344CB8AC3E}">
        <p14:creationId xmlns:p14="http://schemas.microsoft.com/office/powerpoint/2010/main" val="2168507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90713F-6337-4BCF-923C-D792FF3DBB4A}"/>
              </a:ext>
            </a:extLst>
          </p:cNvPr>
          <p:cNvSpPr>
            <a:spLocks noGrp="1"/>
          </p:cNvSpPr>
          <p:nvPr>
            <p:ph type="title"/>
          </p:nvPr>
        </p:nvSpPr>
        <p:spPr/>
        <p:txBody>
          <a:bodyPr/>
          <a:lstStyle/>
          <a:p>
            <a:r>
              <a:rPr lang="en-IN" dirty="0"/>
              <a:t>Observations:</a:t>
            </a:r>
          </a:p>
        </p:txBody>
      </p:sp>
      <p:sp>
        <p:nvSpPr>
          <p:cNvPr id="3" name="Content Placeholder 2">
            <a:extLst>
              <a:ext uri="{FF2B5EF4-FFF2-40B4-BE49-F238E27FC236}">
                <a16:creationId xmlns:a16="http://schemas.microsoft.com/office/drawing/2014/main" id="{ECD61456-CC07-4CEC-86B7-0990A6ECA3D8}"/>
              </a:ext>
            </a:extLst>
          </p:cNvPr>
          <p:cNvSpPr>
            <a:spLocks noGrp="1"/>
          </p:cNvSpPr>
          <p:nvPr>
            <p:ph idx="1"/>
          </p:nvPr>
        </p:nvSpPr>
        <p:spPr>
          <a:xfrm>
            <a:off x="477788" y="1589848"/>
            <a:ext cx="11026743" cy="3678303"/>
          </a:xfrm>
        </p:spPr>
        <p:txBody>
          <a:bodyPr/>
          <a:lstStyle/>
          <a:p>
            <a:pPr marL="342900" lvl="0" indent="-342900">
              <a:lnSpc>
                <a:spcPct val="107000"/>
              </a:lnSpc>
              <a:spcBef>
                <a:spcPts val="300"/>
              </a:spcBef>
              <a:spcAft>
                <a:spcPts val="300"/>
              </a:spcAft>
              <a:buFont typeface="Wingdings" panose="05000000000000000000" pitchFamily="2" charset="2"/>
              <a:buChar char=""/>
            </a:pP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7.Customers with high value of Amount of last recharge of main account (in Indonesian Rupiah)(</a:t>
            </a:r>
            <a:r>
              <a:rPr lang="en-IN" sz="1800" dirty="0" err="1">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last_rech_amt_ma</a:t>
            </a: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 are maximum Non-defaulters(who have paid there loan amount-1).</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8.Customers with high value of Number of times main account got recharged in last 30 days(cnt_ma_rech30) are maximum Non-defaulters(who have paid there loan amount-1).</a:t>
            </a:r>
            <a:endParaRPr lang="en-IN" sz="1800" dirty="0">
              <a:latin typeface="Century" panose="02040604050505020304" pitchFamily="18" charset="0"/>
              <a:ea typeface="Times New Roman" panose="02020603050405020304" pitchFamily="18"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1800" dirty="0">
                <a:solidFill>
                  <a:srgbClr val="000000"/>
                </a:solidFill>
                <a:effectLst/>
                <a:latin typeface="Century" panose="02040604050505020304" pitchFamily="18" charset="0"/>
                <a:ea typeface="Times New Roman" panose="02020603050405020304" pitchFamily="18" charset="0"/>
              </a:rPr>
              <a:t>9.Customers with high value of Frequency of main account recharged in last 30 days(fr_ma_rech30) are maximum Non-defaulters(who have paid there loan amount-1) and also the count is high for defaulters </a:t>
            </a:r>
            <a:r>
              <a:rPr lang="en-IN" sz="1800" dirty="0" err="1">
                <a:solidFill>
                  <a:srgbClr val="000000"/>
                </a:solidFill>
                <a:effectLst/>
                <a:latin typeface="Century" panose="02040604050505020304" pitchFamily="18" charset="0"/>
                <a:ea typeface="Times New Roman" panose="02020603050405020304" pitchFamily="18" charset="0"/>
              </a:rPr>
              <a:t>comparitively</a:t>
            </a:r>
            <a:r>
              <a:rPr lang="en-IN" sz="1800" dirty="0">
                <a:solidFill>
                  <a:srgbClr val="000000"/>
                </a:solidFill>
                <a:effectLst/>
                <a:latin typeface="Century" panose="02040604050505020304" pitchFamily="18" charset="0"/>
                <a:ea typeface="Times New Roman" panose="02020603050405020304" pitchFamily="18" charset="0"/>
              </a:rPr>
              <a:t> Non-defaulters are more in number.</a:t>
            </a:r>
            <a:endParaRPr lang="en-IN" sz="1800" dirty="0">
              <a:latin typeface="Century" panose="02040604050505020304" pitchFamily="18" charset="0"/>
            </a:endParaRPr>
          </a:p>
        </p:txBody>
      </p:sp>
    </p:spTree>
    <p:extLst>
      <p:ext uri="{BB962C8B-B14F-4D97-AF65-F5344CB8AC3E}">
        <p14:creationId xmlns:p14="http://schemas.microsoft.com/office/powerpoint/2010/main" val="4254955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8EA1D0-F625-4DBA-8C87-F9BCEE0175E0}"/>
              </a:ext>
            </a:extLst>
          </p:cNvPr>
          <p:cNvSpPr>
            <a:spLocks noGrp="1"/>
          </p:cNvSpPr>
          <p:nvPr>
            <p:ph type="title"/>
          </p:nvPr>
        </p:nvSpPr>
        <p:spPr>
          <a:xfrm>
            <a:off x="909836" y="1021684"/>
            <a:ext cx="9829799" cy="644351"/>
          </a:xfrm>
        </p:spPr>
        <p:txBody>
          <a:bodyPr>
            <a:normAutofit/>
          </a:bodyPr>
          <a:lstStyle/>
          <a:p>
            <a:r>
              <a:rPr lang="en-IN" dirty="0"/>
              <a:t>Vizualization of numerical columns:</a:t>
            </a:r>
          </a:p>
        </p:txBody>
      </p:sp>
      <p:pic>
        <p:nvPicPr>
          <p:cNvPr id="5" name="Picture 2">
            <a:extLst>
              <a:ext uri="{FF2B5EF4-FFF2-40B4-BE49-F238E27FC236}">
                <a16:creationId xmlns:a16="http://schemas.microsoft.com/office/drawing/2014/main" id="{F02583BA-5136-4406-995B-3FD6E697E4AD}"/>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33201" b="33200"/>
          <a:stretch/>
        </p:blipFill>
        <p:spPr bwMode="auto">
          <a:xfrm>
            <a:off x="477788" y="1916832"/>
            <a:ext cx="11089232" cy="48245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63955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93794B-9040-4460-97E4-7FEC7C37DDFD}"/>
              </a:ext>
            </a:extLst>
          </p:cNvPr>
          <p:cNvSpPr>
            <a:spLocks noGrp="1"/>
          </p:cNvSpPr>
          <p:nvPr>
            <p:ph type="title"/>
          </p:nvPr>
        </p:nvSpPr>
        <p:spPr/>
        <p:txBody>
          <a:bodyPr/>
          <a:lstStyle/>
          <a:p>
            <a:r>
              <a:rPr lang="en-IN" dirty="0"/>
              <a:t>OBSERVATIONS: </a:t>
            </a:r>
          </a:p>
        </p:txBody>
      </p:sp>
      <p:sp>
        <p:nvSpPr>
          <p:cNvPr id="3" name="Content Placeholder 2">
            <a:extLst>
              <a:ext uri="{FF2B5EF4-FFF2-40B4-BE49-F238E27FC236}">
                <a16:creationId xmlns:a16="http://schemas.microsoft.com/office/drawing/2014/main" id="{449E7F65-825F-4E21-BADF-68C9B5E68265}"/>
              </a:ext>
            </a:extLst>
          </p:cNvPr>
          <p:cNvSpPr>
            <a:spLocks noGrp="1"/>
          </p:cNvSpPr>
          <p:nvPr>
            <p:ph idx="1"/>
          </p:nvPr>
        </p:nvSpPr>
        <p:spPr>
          <a:xfrm>
            <a:off x="477788" y="1905646"/>
            <a:ext cx="11026743" cy="4920911"/>
          </a:xfrm>
        </p:spPr>
        <p:txBody>
          <a:bodyPr>
            <a:normAutofit fontScale="85000" lnSpcReduction="10000"/>
          </a:bodyPr>
          <a:lstStyle/>
          <a:p>
            <a:pPr marL="342900" lvl="0" indent="-342900">
              <a:lnSpc>
                <a:spcPct val="107000"/>
              </a:lnSpc>
              <a:spcBef>
                <a:spcPts val="300"/>
              </a:spcBef>
              <a:spcAft>
                <a:spcPts val="300"/>
              </a:spcAft>
              <a:buFont typeface="Wingdings" panose="05000000000000000000" pitchFamily="2" charset="2"/>
              <a:buChar char=""/>
            </a:pP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10.Customers with high value of Total amount of recharge in main account over last 30 days (in Indonesian Rupiah)(sumamnt_ma_rech30) are maximum Non-defaulters(who have paid there loan amount-1).</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11.Customers with high value of Median of amount of recharges done in main account over last 30 days at user level (in Indonesian Rupiah)(medianamnt_ma_rech30) are maximum Non-defaulters(who have paid there loan amount-1).</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12.Customers with high value of Median of main account balance just before recharge in last 30 days at user level (in Indonesian Rupiah)(medianmarechprebal30) are maximum defaulters(who have not paid there loan amount-0).</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13.Customers with high value of Number of times main account got recharged in last 90 days(cnt_ma_rech90) are maximum Non-defaulters(who have paid there loan amount-1).</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14.Customers with high value of Frequency of main account recharged in last 90 days(fr_ma_rech90) are maximum Non-defaulters(who have paid there loan amount-1).</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15.Customers with high value of Total amount of recharge in main account over last 90 days (in </a:t>
            </a:r>
            <a:r>
              <a:rPr lang="en-IN" sz="1800" dirty="0" err="1">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Indonasian</a:t>
            </a: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 Rupiah)(sumamnt_ma_rech90) are maximum Non-defaulters(who have paid there loan amount-1).</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16.Customers with high value of Median of amount of recharges done in main account over last 90 days at user level (in </a:t>
            </a:r>
            <a:r>
              <a:rPr lang="en-IN" sz="1800" dirty="0" err="1">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Indonasian</a:t>
            </a: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 Rupiah)(medianamnt_ma_rech90) are maximum Non-defaulters(who have paid there loan amount-1).</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17.Customers with high value of Median of main account balance just before recharge in last 90 days at user level (in </a:t>
            </a:r>
            <a:r>
              <a:rPr lang="en-IN" sz="1800" dirty="0" err="1">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Indonasian</a:t>
            </a: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 Rupiah)(medianmarechprebal90) are maximum Non-defaulters(who have paid there loan amount-1).</a:t>
            </a:r>
            <a:endParaRPr lang="en-IN" sz="1800" dirty="0">
              <a:latin typeface="Century" panose="02040604050505020304" pitchFamily="18" charset="0"/>
              <a:ea typeface="Times New Roman" panose="02020603050405020304" pitchFamily="18"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1800" dirty="0">
                <a:solidFill>
                  <a:srgbClr val="000000"/>
                </a:solidFill>
                <a:effectLst/>
                <a:latin typeface="Century" panose="02040604050505020304" pitchFamily="18" charset="0"/>
                <a:ea typeface="Times New Roman" panose="02020603050405020304" pitchFamily="18" charset="0"/>
              </a:rPr>
              <a:t>18.Customers with high value of Number of loans taken by user in last 30 days(cnt_loans30) are maximum Non-defaulters(who have paid there loan amount-1).</a:t>
            </a:r>
            <a:endParaRPr lang="en-IN" sz="1800" dirty="0">
              <a:latin typeface="Century" panose="02040604050505020304" pitchFamily="18" charset="0"/>
            </a:endParaRPr>
          </a:p>
          <a:p>
            <a:endParaRPr lang="en-IN" dirty="0"/>
          </a:p>
        </p:txBody>
      </p:sp>
    </p:spTree>
    <p:extLst>
      <p:ext uri="{BB962C8B-B14F-4D97-AF65-F5344CB8AC3E}">
        <p14:creationId xmlns:p14="http://schemas.microsoft.com/office/powerpoint/2010/main" val="3341144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F42FC9-25D4-4FFE-8271-E7C5AF3DE60D}"/>
              </a:ext>
            </a:extLst>
          </p:cNvPr>
          <p:cNvSpPr>
            <a:spLocks noGrp="1"/>
          </p:cNvSpPr>
          <p:nvPr>
            <p:ph type="title"/>
          </p:nvPr>
        </p:nvSpPr>
        <p:spPr>
          <a:xfrm>
            <a:off x="837828" y="980728"/>
            <a:ext cx="9829799" cy="620688"/>
          </a:xfrm>
        </p:spPr>
        <p:txBody>
          <a:bodyPr>
            <a:normAutofit/>
          </a:bodyPr>
          <a:lstStyle/>
          <a:p>
            <a:r>
              <a:rPr lang="en-IN" dirty="0"/>
              <a:t>Vizualization of categorical columns:</a:t>
            </a:r>
          </a:p>
        </p:txBody>
      </p:sp>
      <p:pic>
        <p:nvPicPr>
          <p:cNvPr id="5" name="Picture 2">
            <a:extLst>
              <a:ext uri="{FF2B5EF4-FFF2-40B4-BE49-F238E27FC236}">
                <a16:creationId xmlns:a16="http://schemas.microsoft.com/office/drawing/2014/main" id="{0DDAD488-84E3-4D35-B76C-005BB8BA164A}"/>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66800"/>
          <a:stretch/>
        </p:blipFill>
        <p:spPr bwMode="auto">
          <a:xfrm>
            <a:off x="477788" y="2060848"/>
            <a:ext cx="10873208" cy="45837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5217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4E624-7C32-4465-A356-B8BC94B4EBD4}"/>
              </a:ext>
            </a:extLst>
          </p:cNvPr>
          <p:cNvSpPr>
            <a:spLocks noGrp="1"/>
          </p:cNvSpPr>
          <p:nvPr>
            <p:ph type="title"/>
          </p:nvPr>
        </p:nvSpPr>
        <p:spPr>
          <a:xfrm>
            <a:off x="549796" y="692696"/>
            <a:ext cx="11026744" cy="1013800"/>
          </a:xfrm>
        </p:spPr>
        <p:txBody>
          <a:bodyPr/>
          <a:lstStyle/>
          <a:p>
            <a:r>
              <a:rPr lang="en-IN" dirty="0"/>
              <a:t>OBSERVATIONS:</a:t>
            </a:r>
          </a:p>
        </p:txBody>
      </p:sp>
      <p:sp>
        <p:nvSpPr>
          <p:cNvPr id="3" name="Content Placeholder 2">
            <a:extLst>
              <a:ext uri="{FF2B5EF4-FFF2-40B4-BE49-F238E27FC236}">
                <a16:creationId xmlns:a16="http://schemas.microsoft.com/office/drawing/2014/main" id="{AEC3F4D0-175F-44CA-9E2D-9D1766EC04A2}"/>
              </a:ext>
            </a:extLst>
          </p:cNvPr>
          <p:cNvSpPr>
            <a:spLocks noGrp="1"/>
          </p:cNvSpPr>
          <p:nvPr>
            <p:ph idx="1"/>
          </p:nvPr>
        </p:nvSpPr>
        <p:spPr>
          <a:xfrm>
            <a:off x="477788" y="2025730"/>
            <a:ext cx="11026743" cy="4824536"/>
          </a:xfrm>
        </p:spPr>
        <p:txBody>
          <a:bodyPr>
            <a:normAutofit fontScale="92500" lnSpcReduction="20000"/>
          </a:bodyPr>
          <a:lstStyle/>
          <a:p>
            <a:pPr marL="342900" lvl="0" indent="-342900">
              <a:lnSpc>
                <a:spcPct val="107000"/>
              </a:lnSpc>
              <a:spcBef>
                <a:spcPts val="300"/>
              </a:spcBef>
              <a:spcAft>
                <a:spcPts val="300"/>
              </a:spcAft>
              <a:buFont typeface="Wingdings" panose="05000000000000000000" pitchFamily="2" charset="2"/>
              <a:buChar char=""/>
            </a:pP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19.Customers with high value of Total amount of loans taken by user in last 30 days(amnt_loans30) are maximum Non-defaulters(who have paid there loan amount-1).</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20.Customers with high value of maximum amount of loan taken by the user in last 30 days(maxamnt_loans30) are maximum Non-defaulters(who have paid there loan amount-1).</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21.Customers with high value of Number of loans taken by user in last 90 days(cnt_loans90) are maximum Non-defaulters(who have paid there loan amount-1).</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22.Customers with high value of Total amount of loans taken by user in last 90 days(amnt_loans90) are maximum Non-defaulters(who have paid there loan amount-1).</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23.Customers with high value of maximum amount of loan taken by the user in last 90 days(maxamnt_loans90) are maximum Non-defaulters(who have paid there loan amount-1).</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24.Customers with high value of Average payback time in days over last 30 days(payback30) are maximum Non-defaulters(who have paid there loan amount-1).</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25.Customers with high value of Average payback time in days over last 90 days(payback90) are maximum Non-defaulters(who have paid there loan amount-1).</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26.In between 6th and 7th month maximum customers both </a:t>
            </a:r>
            <a:r>
              <a:rPr lang="en-IN" sz="1800" dirty="0" err="1">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defualters</a:t>
            </a: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 and Non-defaulters have paid there loan amount.</a:t>
            </a:r>
            <a:endParaRPr lang="en-IN" sz="1800" dirty="0">
              <a:latin typeface="Century" panose="02040604050505020304" pitchFamily="18" charset="0"/>
              <a:ea typeface="Times New Roman" panose="02020603050405020304" pitchFamily="18"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1800" dirty="0">
                <a:solidFill>
                  <a:srgbClr val="000000"/>
                </a:solidFill>
                <a:effectLst/>
                <a:latin typeface="Century" panose="02040604050505020304" pitchFamily="18" charset="0"/>
                <a:ea typeface="Times New Roman" panose="02020603050405020304" pitchFamily="18" charset="0"/>
              </a:rPr>
              <a:t>27.Below 14th of each month all the customers have paid there loan amount.</a:t>
            </a:r>
            <a:endParaRPr lang="en-IN" sz="1800" dirty="0">
              <a:latin typeface="Century" panose="02040604050505020304" pitchFamily="18" charset="0"/>
            </a:endParaRPr>
          </a:p>
          <a:p>
            <a:endParaRPr lang="en-IN" dirty="0"/>
          </a:p>
        </p:txBody>
      </p:sp>
    </p:spTree>
    <p:extLst>
      <p:ext uri="{BB962C8B-B14F-4D97-AF65-F5344CB8AC3E}">
        <p14:creationId xmlns:p14="http://schemas.microsoft.com/office/powerpoint/2010/main" val="3252337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7EECC-136F-400D-9931-ADFE6E3C31DE}"/>
              </a:ext>
            </a:extLst>
          </p:cNvPr>
          <p:cNvSpPr>
            <a:spLocks noGrp="1"/>
          </p:cNvSpPr>
          <p:nvPr>
            <p:ph type="title"/>
          </p:nvPr>
        </p:nvSpPr>
        <p:spPr/>
        <p:txBody>
          <a:bodyPr/>
          <a:lstStyle/>
          <a:p>
            <a:r>
              <a:rPr lang="en-IN" dirty="0"/>
              <a:t>Analysis:</a:t>
            </a:r>
          </a:p>
        </p:txBody>
      </p:sp>
      <p:sp>
        <p:nvSpPr>
          <p:cNvPr id="3" name="Content Placeholder 2">
            <a:extLst>
              <a:ext uri="{FF2B5EF4-FFF2-40B4-BE49-F238E27FC236}">
                <a16:creationId xmlns:a16="http://schemas.microsoft.com/office/drawing/2014/main" id="{E4B3A8C0-A406-4DA4-8E8C-E4E8E163BC22}"/>
              </a:ext>
            </a:extLst>
          </p:cNvPr>
          <p:cNvSpPr>
            <a:spLocks noGrp="1"/>
          </p:cNvSpPr>
          <p:nvPr>
            <p:ph idx="1"/>
          </p:nvPr>
        </p:nvSpPr>
        <p:spPr/>
        <p:txBody>
          <a:bodyPr>
            <a:normAutofit/>
          </a:bodyPr>
          <a:lstStyle/>
          <a:p>
            <a:pPr marL="342900" lvl="0" indent="-342900">
              <a:lnSpc>
                <a:spcPct val="107000"/>
              </a:lnSpc>
              <a:buFont typeface="Wingdings" panose="05000000000000000000" pitchFamily="2" charset="2"/>
              <a:buChar char=""/>
            </a:pPr>
            <a:r>
              <a:rPr lang="en-IN" sz="2000" dirty="0">
                <a:latin typeface="Century" panose="02040604050505020304" pitchFamily="18" charset="0"/>
              </a:rPr>
              <a:t> </a:t>
            </a:r>
            <a:r>
              <a:rPr lang="en-IN" sz="2000" dirty="0">
                <a:effectLst/>
                <a:latin typeface="Century" panose="02040604050505020304" pitchFamily="18" charset="0"/>
                <a:ea typeface="Calibri" panose="020F0502020204030204" pitchFamily="34" charset="0"/>
                <a:cs typeface="Times New Roman" panose="02020603050405020304" pitchFamily="18" charset="0"/>
              </a:rPr>
              <a:t>I have used </a:t>
            </a:r>
            <a:r>
              <a:rPr lang="en-IN" sz="2000" dirty="0" err="1">
                <a:latin typeface="Century" panose="02040604050505020304" pitchFamily="18" charset="0"/>
                <a:ea typeface="Calibri" panose="020F0502020204030204" pitchFamily="34" charset="0"/>
                <a:cs typeface="Times New Roman" panose="02020603050405020304" pitchFamily="18" charset="0"/>
              </a:rPr>
              <a:t>dist</a:t>
            </a:r>
            <a:r>
              <a:rPr lang="en-IN" sz="2000" dirty="0">
                <a:effectLst/>
                <a:latin typeface="Century" panose="02040604050505020304" pitchFamily="18" charset="0"/>
                <a:ea typeface="Calibri" panose="020F0502020204030204" pitchFamily="34" charset="0"/>
                <a:cs typeface="Times New Roman" panose="02020603050405020304" pitchFamily="18" charset="0"/>
              </a:rPr>
              <a:t> plot for each univariate numerical features and it says that there is skewness in almost all columns. </a:t>
            </a:r>
          </a:p>
          <a:p>
            <a:pPr marL="342900" lvl="0" indent="-342900">
              <a:lnSpc>
                <a:spcPct val="107000"/>
              </a:lnSpc>
              <a:spcAft>
                <a:spcPts val="800"/>
              </a:spcAft>
              <a:buFont typeface="Wingdings" panose="05000000000000000000" pitchFamily="2" charset="2"/>
              <a:buChar char=""/>
            </a:pPr>
            <a:r>
              <a:rPr lang="en-IN" sz="2000" dirty="0">
                <a:effectLst/>
                <a:latin typeface="Century" panose="02040604050505020304" pitchFamily="18" charset="0"/>
                <a:ea typeface="Calibri" panose="020F0502020204030204" pitchFamily="34" charset="0"/>
                <a:cs typeface="Times New Roman" panose="02020603050405020304" pitchFamily="18" charset="0"/>
              </a:rPr>
              <a:t>And also for bivariate numerical features I have used bar plot.</a:t>
            </a:r>
          </a:p>
          <a:p>
            <a:pPr marL="342900" lvl="0" indent="-342900">
              <a:lnSpc>
                <a:spcPct val="107000"/>
              </a:lnSpc>
              <a:spcAft>
                <a:spcPts val="800"/>
              </a:spcAft>
              <a:buFont typeface="Wingdings" panose="05000000000000000000" pitchFamily="2" charset="2"/>
              <a:buChar char=""/>
            </a:pPr>
            <a:r>
              <a:rPr lang="en-IN" sz="2000" dirty="0">
                <a:effectLst/>
                <a:latin typeface="Century" panose="02040604050505020304" pitchFamily="18" charset="0"/>
                <a:ea typeface="Calibri" panose="020F0502020204030204" pitchFamily="34" charset="0"/>
                <a:cs typeface="Times New Roman" panose="02020603050405020304" pitchFamily="18" charset="0"/>
              </a:rPr>
              <a:t>I found that </a:t>
            </a:r>
            <a:r>
              <a:rPr lang="en-IN" sz="2000" dirty="0">
                <a:latin typeface="Century" panose="02040604050505020304" pitchFamily="18" charset="0"/>
                <a:ea typeface="Calibri" panose="020F0502020204030204" pitchFamily="34" charset="0"/>
                <a:cs typeface="Times New Roman" panose="02020603050405020304" pitchFamily="18" charset="0"/>
              </a:rPr>
              <a:t>in maximum features the count of non-defaulters is high compared to defaulters so the risk is less </a:t>
            </a:r>
            <a:r>
              <a:rPr lang="en-IN" sz="2000" dirty="0" err="1">
                <a:latin typeface="Century" panose="02040604050505020304" pitchFamily="18" charset="0"/>
                <a:ea typeface="Calibri" panose="020F0502020204030204" pitchFamily="34" charset="0"/>
                <a:cs typeface="Times New Roman" panose="02020603050405020304" pitchFamily="18" charset="0"/>
              </a:rPr>
              <a:t>comparitively</a:t>
            </a:r>
            <a:r>
              <a:rPr lang="en-IN" sz="2000" dirty="0">
                <a:effectLst/>
                <a:latin typeface="Century" panose="02040604050505020304" pitchFamily="18" charset="0"/>
                <a:ea typeface="Calibri" panose="020F0502020204030204" pitchFamily="34" charset="0"/>
                <a:cs typeface="Times New Roman" panose="02020603050405020304" pitchFamily="18" charset="0"/>
              </a:rPr>
              <a:t>.</a:t>
            </a:r>
            <a:endParaRPr lang="en-IN" sz="2000" dirty="0">
              <a:latin typeface="Century" panose="02040604050505020304" pitchFamily="18" charset="0"/>
            </a:endParaRPr>
          </a:p>
        </p:txBody>
      </p:sp>
    </p:spTree>
    <p:extLst>
      <p:ext uri="{BB962C8B-B14F-4D97-AF65-F5344CB8AC3E}">
        <p14:creationId xmlns:p14="http://schemas.microsoft.com/office/powerpoint/2010/main" val="3272325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76BEB-2FB6-4A8F-B7F5-430BEC94042C}"/>
              </a:ext>
            </a:extLst>
          </p:cNvPr>
          <p:cNvSpPr>
            <a:spLocks noGrp="1"/>
          </p:cNvSpPr>
          <p:nvPr>
            <p:ph type="title"/>
          </p:nvPr>
        </p:nvSpPr>
        <p:spPr>
          <a:xfrm>
            <a:off x="581041" y="702156"/>
            <a:ext cx="11026744" cy="926644"/>
          </a:xfrm>
        </p:spPr>
        <p:txBody>
          <a:bodyPr/>
          <a:lstStyle/>
          <a:p>
            <a:r>
              <a:rPr lang="en-IN" dirty="0"/>
              <a:t>Agenda:</a:t>
            </a:r>
          </a:p>
        </p:txBody>
      </p:sp>
      <p:sp>
        <p:nvSpPr>
          <p:cNvPr id="3" name="Content Placeholder 2">
            <a:extLst>
              <a:ext uri="{FF2B5EF4-FFF2-40B4-BE49-F238E27FC236}">
                <a16:creationId xmlns:a16="http://schemas.microsoft.com/office/drawing/2014/main" id="{EA411BC3-7B52-4E0A-8AC4-EA2965D262F3}"/>
              </a:ext>
            </a:extLst>
          </p:cNvPr>
          <p:cNvSpPr>
            <a:spLocks noGrp="1"/>
          </p:cNvSpPr>
          <p:nvPr>
            <p:ph idx="1"/>
          </p:nvPr>
        </p:nvSpPr>
        <p:spPr>
          <a:xfrm>
            <a:off x="581041" y="1988840"/>
            <a:ext cx="9829799" cy="4968552"/>
          </a:xfrm>
        </p:spPr>
        <p:txBody>
          <a:bodyPr>
            <a:noAutofit/>
          </a:bodyPr>
          <a:lstStyle/>
          <a:p>
            <a:pPr>
              <a:spcBef>
                <a:spcPts val="300"/>
              </a:spcBef>
              <a:spcAft>
                <a:spcPts val="300"/>
              </a:spcAft>
              <a:buFont typeface="Wingdings" panose="05000000000000000000" pitchFamily="2" charset="2"/>
              <a:buChar char="Ø"/>
            </a:pPr>
            <a:r>
              <a:rPr lang="en-US" sz="1500" dirty="0">
                <a:solidFill>
                  <a:schemeClr val="tx2"/>
                </a:solidFill>
                <a:latin typeface="Century" panose="02040604050505020304" pitchFamily="18" charset="0"/>
              </a:rPr>
              <a:t>Overview.</a:t>
            </a:r>
          </a:p>
          <a:p>
            <a:pPr>
              <a:spcBef>
                <a:spcPts val="300"/>
              </a:spcBef>
              <a:spcAft>
                <a:spcPts val="300"/>
              </a:spcAft>
              <a:buFont typeface="Wingdings" panose="05000000000000000000" pitchFamily="2" charset="2"/>
              <a:buChar char="Ø"/>
            </a:pPr>
            <a:r>
              <a:rPr lang="en-US" sz="1500" dirty="0">
                <a:solidFill>
                  <a:schemeClr val="tx2"/>
                </a:solidFill>
                <a:latin typeface="Century" panose="02040604050505020304" pitchFamily="18" charset="0"/>
              </a:rPr>
              <a:t>Problem Statement.</a:t>
            </a:r>
          </a:p>
          <a:p>
            <a:pPr>
              <a:spcBef>
                <a:spcPts val="300"/>
              </a:spcBef>
              <a:spcAft>
                <a:spcPts val="300"/>
              </a:spcAft>
              <a:buFont typeface="Wingdings" panose="05000000000000000000" pitchFamily="2" charset="2"/>
              <a:buChar char="Ø"/>
            </a:pPr>
            <a:r>
              <a:rPr lang="en-US" sz="1500" dirty="0">
                <a:solidFill>
                  <a:schemeClr val="tx2"/>
                </a:solidFill>
                <a:latin typeface="Century" panose="02040604050505020304" pitchFamily="18" charset="0"/>
              </a:rPr>
              <a:t>Problem Understanding.</a:t>
            </a:r>
          </a:p>
          <a:p>
            <a:pPr>
              <a:spcBef>
                <a:spcPts val="300"/>
              </a:spcBef>
              <a:spcAft>
                <a:spcPts val="300"/>
              </a:spcAft>
              <a:buFont typeface="Wingdings" panose="05000000000000000000" pitchFamily="2" charset="2"/>
              <a:buChar char="Ø"/>
            </a:pPr>
            <a:r>
              <a:rPr lang="en-US" sz="1500" dirty="0">
                <a:solidFill>
                  <a:schemeClr val="tx2"/>
                </a:solidFill>
                <a:latin typeface="Century" panose="02040604050505020304" pitchFamily="18" charset="0"/>
              </a:rPr>
              <a:t>What is Micro Credit?</a:t>
            </a:r>
          </a:p>
          <a:p>
            <a:pPr>
              <a:spcBef>
                <a:spcPts val="300"/>
              </a:spcBef>
              <a:spcAft>
                <a:spcPts val="300"/>
              </a:spcAft>
              <a:buFont typeface="Wingdings" panose="05000000000000000000" pitchFamily="2" charset="2"/>
              <a:buChar char="Ø"/>
            </a:pPr>
            <a:r>
              <a:rPr lang="en-US" sz="1500" dirty="0">
                <a:solidFill>
                  <a:schemeClr val="tx2"/>
                </a:solidFill>
                <a:latin typeface="Century" panose="02040604050505020304" pitchFamily="18" charset="0"/>
              </a:rPr>
              <a:t>Importance of Micro Credit Defaulter Model.</a:t>
            </a:r>
          </a:p>
          <a:p>
            <a:pPr>
              <a:spcBef>
                <a:spcPts val="300"/>
              </a:spcBef>
              <a:spcAft>
                <a:spcPts val="300"/>
              </a:spcAft>
              <a:buFont typeface="Wingdings" panose="05000000000000000000" pitchFamily="2" charset="2"/>
              <a:buChar char="Ø"/>
            </a:pPr>
            <a:r>
              <a:rPr lang="en-US" sz="1500" dirty="0">
                <a:solidFill>
                  <a:schemeClr val="tx2"/>
                </a:solidFill>
                <a:latin typeface="Century" panose="02040604050505020304" pitchFamily="18" charset="0"/>
              </a:rPr>
              <a:t>Exploratory data analysis.</a:t>
            </a:r>
          </a:p>
          <a:p>
            <a:pPr>
              <a:spcBef>
                <a:spcPts val="300"/>
              </a:spcBef>
              <a:spcAft>
                <a:spcPts val="300"/>
              </a:spcAft>
              <a:buFont typeface="Wingdings" panose="05000000000000000000" pitchFamily="2" charset="2"/>
              <a:buChar char="Ø"/>
            </a:pPr>
            <a:r>
              <a:rPr lang="en-US" sz="1500" dirty="0">
                <a:solidFill>
                  <a:schemeClr val="tx2"/>
                </a:solidFill>
                <a:latin typeface="Century" panose="02040604050505020304" pitchFamily="18" charset="0"/>
              </a:rPr>
              <a:t>Visualizations.</a:t>
            </a:r>
          </a:p>
          <a:p>
            <a:pPr>
              <a:spcBef>
                <a:spcPts val="300"/>
              </a:spcBef>
              <a:spcAft>
                <a:spcPts val="300"/>
              </a:spcAft>
              <a:buFont typeface="Wingdings" panose="05000000000000000000" pitchFamily="2" charset="2"/>
              <a:buChar char="Ø"/>
            </a:pPr>
            <a:r>
              <a:rPr lang="en-US" sz="1500" dirty="0">
                <a:solidFill>
                  <a:schemeClr val="tx2"/>
                </a:solidFill>
                <a:latin typeface="Century" panose="02040604050505020304" pitchFamily="18" charset="0"/>
              </a:rPr>
              <a:t>Analysis.</a:t>
            </a:r>
          </a:p>
          <a:p>
            <a:pPr>
              <a:spcBef>
                <a:spcPts val="300"/>
              </a:spcBef>
              <a:spcAft>
                <a:spcPts val="300"/>
              </a:spcAft>
              <a:buFont typeface="Wingdings" panose="05000000000000000000" pitchFamily="2" charset="2"/>
              <a:buChar char="Ø"/>
            </a:pPr>
            <a:r>
              <a:rPr lang="en-US" sz="1500" dirty="0">
                <a:solidFill>
                  <a:schemeClr val="tx2"/>
                </a:solidFill>
                <a:latin typeface="Century" panose="02040604050505020304" pitchFamily="18" charset="0"/>
              </a:rPr>
              <a:t>Data cleaning steps.</a:t>
            </a:r>
          </a:p>
          <a:p>
            <a:pPr>
              <a:spcBef>
                <a:spcPts val="300"/>
              </a:spcBef>
              <a:spcAft>
                <a:spcPts val="300"/>
              </a:spcAft>
              <a:buFont typeface="Wingdings" panose="05000000000000000000" pitchFamily="2" charset="2"/>
              <a:buChar char="Ø"/>
            </a:pPr>
            <a:r>
              <a:rPr lang="en-US" sz="1500" dirty="0">
                <a:solidFill>
                  <a:schemeClr val="tx2"/>
                </a:solidFill>
                <a:latin typeface="Century" panose="02040604050505020304" pitchFamily="18" charset="0"/>
              </a:rPr>
              <a:t>Data Balancing.</a:t>
            </a:r>
          </a:p>
          <a:p>
            <a:pPr>
              <a:spcBef>
                <a:spcPts val="300"/>
              </a:spcBef>
              <a:spcAft>
                <a:spcPts val="300"/>
              </a:spcAft>
              <a:buFont typeface="Wingdings" panose="05000000000000000000" pitchFamily="2" charset="2"/>
              <a:buChar char="Ø"/>
            </a:pPr>
            <a:r>
              <a:rPr lang="en-US" sz="1500" dirty="0">
                <a:solidFill>
                  <a:schemeClr val="tx2"/>
                </a:solidFill>
                <a:latin typeface="Century" panose="02040604050505020304" pitchFamily="18" charset="0"/>
              </a:rPr>
              <a:t>Model Building.</a:t>
            </a:r>
          </a:p>
          <a:p>
            <a:pPr>
              <a:spcBef>
                <a:spcPts val="300"/>
              </a:spcBef>
              <a:spcAft>
                <a:spcPts val="300"/>
              </a:spcAft>
              <a:buFont typeface="Wingdings" panose="05000000000000000000" pitchFamily="2" charset="2"/>
              <a:buChar char="Ø"/>
            </a:pPr>
            <a:r>
              <a:rPr lang="en-US" sz="1500" dirty="0">
                <a:solidFill>
                  <a:schemeClr val="tx2"/>
                </a:solidFill>
                <a:latin typeface="Century" panose="02040604050505020304" pitchFamily="18" charset="0"/>
              </a:rPr>
              <a:t>ROC-AUC Curve.</a:t>
            </a:r>
          </a:p>
          <a:p>
            <a:pPr>
              <a:spcBef>
                <a:spcPts val="300"/>
              </a:spcBef>
              <a:spcAft>
                <a:spcPts val="300"/>
              </a:spcAft>
              <a:buFont typeface="Wingdings" panose="05000000000000000000" pitchFamily="2" charset="2"/>
              <a:buChar char="Ø"/>
            </a:pPr>
            <a:r>
              <a:rPr lang="en-US" sz="1500" dirty="0">
                <a:solidFill>
                  <a:schemeClr val="tx2"/>
                </a:solidFill>
                <a:latin typeface="Century" panose="02040604050505020304" pitchFamily="18" charset="0"/>
              </a:rPr>
              <a:t>Hyper Parameter Tunning.</a:t>
            </a:r>
          </a:p>
          <a:p>
            <a:pPr>
              <a:spcBef>
                <a:spcPts val="300"/>
              </a:spcBef>
              <a:spcAft>
                <a:spcPts val="300"/>
              </a:spcAft>
              <a:buFont typeface="Wingdings" panose="05000000000000000000" pitchFamily="2" charset="2"/>
              <a:buChar char="Ø"/>
            </a:pPr>
            <a:r>
              <a:rPr lang="en-US" sz="1500" dirty="0">
                <a:solidFill>
                  <a:schemeClr val="tx2"/>
                </a:solidFill>
                <a:latin typeface="Century" panose="02040604050505020304" pitchFamily="18" charset="0"/>
              </a:rPr>
              <a:t>ROC Curve For Final Model.</a:t>
            </a:r>
          </a:p>
          <a:p>
            <a:pPr>
              <a:spcBef>
                <a:spcPts val="300"/>
              </a:spcBef>
              <a:spcAft>
                <a:spcPts val="300"/>
              </a:spcAft>
              <a:buFont typeface="Wingdings" panose="05000000000000000000" pitchFamily="2" charset="2"/>
              <a:buChar char="Ø"/>
            </a:pPr>
            <a:r>
              <a:rPr lang="en-US" sz="1500" dirty="0">
                <a:solidFill>
                  <a:schemeClr val="tx2"/>
                </a:solidFill>
                <a:latin typeface="Century" panose="02040604050505020304" pitchFamily="18" charset="0"/>
              </a:rPr>
              <a:t>Saving the model and predictions from saved best model.</a:t>
            </a:r>
          </a:p>
          <a:p>
            <a:pPr>
              <a:spcBef>
                <a:spcPts val="300"/>
              </a:spcBef>
              <a:spcAft>
                <a:spcPts val="300"/>
              </a:spcAft>
              <a:buFont typeface="Wingdings" panose="05000000000000000000" pitchFamily="2" charset="2"/>
              <a:buChar char="Ø"/>
            </a:pPr>
            <a:r>
              <a:rPr lang="en-US" sz="1500" dirty="0">
                <a:solidFill>
                  <a:schemeClr val="tx2"/>
                </a:solidFill>
                <a:latin typeface="Century" panose="02040604050505020304" pitchFamily="18" charset="0"/>
              </a:rPr>
              <a:t>Conclusion.</a:t>
            </a:r>
          </a:p>
          <a:p>
            <a:endParaRPr lang="en-IN" sz="1400" dirty="0"/>
          </a:p>
        </p:txBody>
      </p:sp>
    </p:spTree>
    <p:extLst>
      <p:ext uri="{BB962C8B-B14F-4D97-AF65-F5344CB8AC3E}">
        <p14:creationId xmlns:p14="http://schemas.microsoft.com/office/powerpoint/2010/main" val="335346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DB1F20-950A-4A75-839A-C7E9ABB0E8BD}"/>
              </a:ext>
            </a:extLst>
          </p:cNvPr>
          <p:cNvSpPr>
            <a:spLocks noGrp="1"/>
          </p:cNvSpPr>
          <p:nvPr>
            <p:ph type="title"/>
          </p:nvPr>
        </p:nvSpPr>
        <p:spPr/>
        <p:txBody>
          <a:bodyPr/>
          <a:lstStyle/>
          <a:p>
            <a:r>
              <a:rPr lang="en-IN" dirty="0"/>
              <a:t>Data Cleaning Steps:</a:t>
            </a:r>
          </a:p>
        </p:txBody>
      </p:sp>
      <p:sp>
        <p:nvSpPr>
          <p:cNvPr id="3" name="Content Placeholder 2">
            <a:extLst>
              <a:ext uri="{FF2B5EF4-FFF2-40B4-BE49-F238E27FC236}">
                <a16:creationId xmlns:a16="http://schemas.microsoft.com/office/drawing/2014/main" id="{8500CE34-64BF-4AD1-A2E6-80297C41FFE3}"/>
              </a:ext>
            </a:extLst>
          </p:cNvPr>
          <p:cNvSpPr>
            <a:spLocks noGrp="1"/>
          </p:cNvSpPr>
          <p:nvPr>
            <p:ph idx="1"/>
          </p:nvPr>
        </p:nvSpPr>
        <p:spPr/>
        <p:txBody>
          <a:bodyPr>
            <a:normAutofit/>
          </a:bodyPr>
          <a:lstStyle/>
          <a:p>
            <a:pPr>
              <a:buFont typeface="Wingdings" panose="05000000000000000000" pitchFamily="2" charset="2"/>
              <a:buChar char="ü"/>
            </a:pPr>
            <a:r>
              <a:rPr lang="en-IN" sz="2000" dirty="0">
                <a:latin typeface="Century" panose="02040604050505020304" pitchFamily="18" charset="0"/>
              </a:rPr>
              <a:t>In my datasets I did not found null values, but I found outliers and also skewness.</a:t>
            </a:r>
          </a:p>
          <a:p>
            <a:pPr>
              <a:buFont typeface="Wingdings" panose="05000000000000000000" pitchFamily="2" charset="2"/>
              <a:buChar char="ü"/>
            </a:pPr>
            <a:r>
              <a:rPr lang="en-IN" sz="2000" dirty="0">
                <a:effectLst/>
                <a:latin typeface="Century" panose="02040604050505020304" pitchFamily="18" charset="0"/>
                <a:ea typeface="Calibri" panose="020F0502020204030204" pitchFamily="34" charset="0"/>
                <a:cs typeface="Times New Roman" panose="02020603050405020304" pitchFamily="18" charset="0"/>
              </a:rPr>
              <a:t>To remove outliers I have used percentile method. And to remove skewness I have used yeo-</a:t>
            </a:r>
            <a:r>
              <a:rPr lang="en-IN" sz="2000" dirty="0" err="1">
                <a:effectLst/>
                <a:latin typeface="Century" panose="02040604050505020304" pitchFamily="18" charset="0"/>
                <a:ea typeface="Calibri" panose="020F0502020204030204" pitchFamily="34" charset="0"/>
                <a:cs typeface="Times New Roman" panose="02020603050405020304" pitchFamily="18" charset="0"/>
              </a:rPr>
              <a:t>johnson</a:t>
            </a:r>
            <a:r>
              <a:rPr lang="en-IN" sz="2000" dirty="0">
                <a:effectLst/>
                <a:latin typeface="Century" panose="02040604050505020304" pitchFamily="18" charset="0"/>
                <a:ea typeface="Calibri" panose="020F0502020204030204" pitchFamily="34" charset="0"/>
                <a:cs typeface="Times New Roman" panose="02020603050405020304" pitchFamily="18" charset="0"/>
              </a:rPr>
              <a:t> method. </a:t>
            </a:r>
          </a:p>
          <a:p>
            <a:pPr>
              <a:buFont typeface="Wingdings" panose="05000000000000000000" pitchFamily="2" charset="2"/>
              <a:buChar char="ü"/>
            </a:pPr>
            <a:r>
              <a:rPr lang="en-IN" sz="2000" dirty="0">
                <a:effectLst/>
                <a:latin typeface="Century" panose="02040604050505020304" pitchFamily="18" charset="0"/>
                <a:ea typeface="Calibri" panose="020F0502020204030204" pitchFamily="34" charset="0"/>
                <a:cs typeface="Times New Roman" panose="02020603050405020304" pitchFamily="18" charset="0"/>
              </a:rPr>
              <a:t>To replace the negative values from positive values I have used abs. </a:t>
            </a:r>
          </a:p>
          <a:p>
            <a:pPr>
              <a:buFont typeface="Wingdings" panose="05000000000000000000" pitchFamily="2" charset="2"/>
              <a:buChar char="ü"/>
            </a:pPr>
            <a:r>
              <a:rPr lang="en-IN" sz="2000" dirty="0">
                <a:effectLst/>
                <a:latin typeface="Century" panose="02040604050505020304" pitchFamily="18" charset="0"/>
                <a:ea typeface="Calibri" panose="020F0502020204030204" pitchFamily="34" charset="0"/>
                <a:cs typeface="Times New Roman" panose="02020603050405020304" pitchFamily="18" charset="0"/>
              </a:rPr>
              <a:t>Use of Pearson’s correlation coefficient to check the correlation between dependent and independent features. </a:t>
            </a:r>
          </a:p>
          <a:p>
            <a:pPr>
              <a:buFont typeface="Wingdings" panose="05000000000000000000" pitchFamily="2" charset="2"/>
              <a:buChar char="ü"/>
            </a:pPr>
            <a:r>
              <a:rPr lang="en-IN" sz="2000" dirty="0">
                <a:effectLst/>
                <a:latin typeface="Century" panose="02040604050505020304" pitchFamily="18" charset="0"/>
                <a:ea typeface="Calibri" panose="020F0502020204030204" pitchFamily="34" charset="0"/>
                <a:cs typeface="Times New Roman" panose="02020603050405020304" pitchFamily="18" charset="0"/>
              </a:rPr>
              <a:t>Also I have used </a:t>
            </a:r>
            <a:r>
              <a:rPr lang="en-IN" sz="2000" dirty="0">
                <a:latin typeface="Century" panose="02040604050505020304" pitchFamily="18" charset="0"/>
                <a:ea typeface="Calibri" panose="020F0502020204030204" pitchFamily="34" charset="0"/>
                <a:cs typeface="Times New Roman" panose="02020603050405020304" pitchFamily="18" charset="0"/>
              </a:rPr>
              <a:t>Normalization</a:t>
            </a:r>
            <a:r>
              <a:rPr lang="en-IN" sz="2000" dirty="0">
                <a:effectLst/>
                <a:latin typeface="Century" panose="02040604050505020304" pitchFamily="18" charset="0"/>
                <a:ea typeface="Calibri" panose="020F0502020204030204" pitchFamily="34" charset="0"/>
                <a:cs typeface="Times New Roman" panose="02020603050405020304" pitchFamily="18" charset="0"/>
              </a:rPr>
              <a:t>. Then followed by model building with all Classification algorithms.</a:t>
            </a:r>
            <a:endParaRPr lang="en-IN" sz="2000" dirty="0">
              <a:latin typeface="Century" panose="02040604050505020304" pitchFamily="18" charset="0"/>
            </a:endParaRPr>
          </a:p>
        </p:txBody>
      </p:sp>
    </p:spTree>
    <p:extLst>
      <p:ext uri="{BB962C8B-B14F-4D97-AF65-F5344CB8AC3E}">
        <p14:creationId xmlns:p14="http://schemas.microsoft.com/office/powerpoint/2010/main" val="17674487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EF7D86-E320-4DA7-A84F-74CFB04949C2}"/>
              </a:ext>
            </a:extLst>
          </p:cNvPr>
          <p:cNvSpPr>
            <a:spLocks noGrp="1"/>
          </p:cNvSpPr>
          <p:nvPr>
            <p:ph type="title"/>
          </p:nvPr>
        </p:nvSpPr>
        <p:spPr>
          <a:xfrm>
            <a:off x="1522413" y="44624"/>
            <a:ext cx="9829799" cy="1656184"/>
          </a:xfrm>
        </p:spPr>
        <p:txBody>
          <a:bodyPr>
            <a:normAutofit/>
          </a:bodyPr>
          <a:lstStyle/>
          <a:p>
            <a:r>
              <a:rPr lang="en-IN" dirty="0"/>
              <a:t>Data Balancing:</a:t>
            </a:r>
          </a:p>
        </p:txBody>
      </p:sp>
      <p:pic>
        <p:nvPicPr>
          <p:cNvPr id="4" name="Picture 3">
            <a:extLst>
              <a:ext uri="{FF2B5EF4-FFF2-40B4-BE49-F238E27FC236}">
                <a16:creationId xmlns:a16="http://schemas.microsoft.com/office/drawing/2014/main" id="{6869866C-BC88-49D6-8704-BBCAA3F194A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22413" y="1844824"/>
            <a:ext cx="8712459" cy="3894038"/>
          </a:xfrm>
          <a:prstGeom prst="rect">
            <a:avLst/>
          </a:prstGeom>
          <a:noFill/>
          <a:ln>
            <a:noFill/>
          </a:ln>
        </p:spPr>
      </p:pic>
      <p:sp>
        <p:nvSpPr>
          <p:cNvPr id="6" name="TextBox 5">
            <a:extLst>
              <a:ext uri="{FF2B5EF4-FFF2-40B4-BE49-F238E27FC236}">
                <a16:creationId xmlns:a16="http://schemas.microsoft.com/office/drawing/2014/main" id="{2C8524B7-EF48-4E93-A9A0-A5D930AD442E}"/>
              </a:ext>
            </a:extLst>
          </p:cNvPr>
          <p:cNvSpPr txBox="1"/>
          <p:nvPr/>
        </p:nvSpPr>
        <p:spPr>
          <a:xfrm>
            <a:off x="1522413" y="5882878"/>
            <a:ext cx="8496944" cy="646331"/>
          </a:xfrm>
          <a:prstGeom prst="rect">
            <a:avLst/>
          </a:prstGeom>
          <a:noFill/>
        </p:spPr>
        <p:txBody>
          <a:bodyPr wrap="square">
            <a:spAutoFit/>
          </a:bodyPr>
          <a:lstStyle/>
          <a:p>
            <a:pPr marL="285750" indent="-285750">
              <a:buFont typeface="Wingdings" panose="05000000000000000000" pitchFamily="2" charset="2"/>
              <a:buChar char="ü"/>
            </a:pPr>
            <a:r>
              <a:rPr lang="en-IN" sz="1800" dirty="0">
                <a:solidFill>
                  <a:srgbClr val="000000"/>
                </a:solidFill>
                <a:effectLst/>
                <a:latin typeface="Century" panose="02040604050505020304" pitchFamily="18" charset="0"/>
                <a:ea typeface="Calibri" panose="020F0502020204030204" pitchFamily="34" charset="0"/>
              </a:rPr>
              <a:t>I have used oversampling (SMOTE) to get rid of data imbalancing.</a:t>
            </a:r>
            <a:r>
              <a:rPr lang="en-IN" sz="1800" dirty="0">
                <a:effectLst/>
                <a:latin typeface="Century" panose="02040604050505020304" pitchFamily="18" charset="0"/>
                <a:ea typeface="Calibri" panose="020F0502020204030204" pitchFamily="34" charset="0"/>
                <a:cs typeface="Times New Roman" panose="02020603050405020304" pitchFamily="18" charset="0"/>
              </a:rPr>
              <a:t> The balanced output looks like this.</a:t>
            </a:r>
            <a:endParaRPr lang="en-IN" dirty="0">
              <a:latin typeface="Century" panose="02040604050505020304" pitchFamily="18" charset="0"/>
            </a:endParaRPr>
          </a:p>
        </p:txBody>
      </p:sp>
    </p:spTree>
    <p:extLst>
      <p:ext uri="{BB962C8B-B14F-4D97-AF65-F5344CB8AC3E}">
        <p14:creationId xmlns:p14="http://schemas.microsoft.com/office/powerpoint/2010/main" val="3680209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BB9AE0-EBE0-4E6E-8A56-FA7EBC81F94A}"/>
              </a:ext>
            </a:extLst>
          </p:cNvPr>
          <p:cNvSpPr>
            <a:spLocks noGrp="1"/>
          </p:cNvSpPr>
          <p:nvPr>
            <p:ph type="title"/>
          </p:nvPr>
        </p:nvSpPr>
        <p:spPr/>
        <p:txBody>
          <a:bodyPr/>
          <a:lstStyle/>
          <a:p>
            <a:r>
              <a:rPr lang="en-IN" dirty="0"/>
              <a:t>Model Building:</a:t>
            </a:r>
          </a:p>
        </p:txBody>
      </p:sp>
      <p:sp>
        <p:nvSpPr>
          <p:cNvPr id="3" name="Content Placeholder 2">
            <a:extLst>
              <a:ext uri="{FF2B5EF4-FFF2-40B4-BE49-F238E27FC236}">
                <a16:creationId xmlns:a16="http://schemas.microsoft.com/office/drawing/2014/main" id="{8B9EA6FF-3AAD-4215-BFEA-1493DEB760E7}"/>
              </a:ext>
            </a:extLst>
          </p:cNvPr>
          <p:cNvSpPr>
            <a:spLocks noGrp="1"/>
          </p:cNvSpPr>
          <p:nvPr>
            <p:ph idx="1"/>
          </p:nvPr>
        </p:nvSpPr>
        <p:spPr>
          <a:xfrm>
            <a:off x="1522413" y="1700808"/>
            <a:ext cx="9829799" cy="5112568"/>
          </a:xfrm>
        </p:spPr>
        <p:txBody>
          <a:bodyPr>
            <a:noAutofit/>
          </a:bodyPr>
          <a:lstStyle/>
          <a:p>
            <a:pPr>
              <a:lnSpc>
                <a:spcPct val="107000"/>
              </a:lnSpc>
              <a:spcAft>
                <a:spcPts val="800"/>
              </a:spcAft>
              <a:buFont typeface="Wingdings" panose="05000000000000000000" pitchFamily="2" charset="2"/>
              <a:buChar char="ü"/>
            </a:pPr>
            <a:r>
              <a:rPr lang="en-IN" sz="1900" dirty="0">
                <a:effectLst/>
                <a:latin typeface="Century" panose="02040604050505020304" pitchFamily="18" charset="0"/>
                <a:ea typeface="Calibri" panose="020F0502020204030204" pitchFamily="34" charset="0"/>
                <a:cs typeface="Times New Roman" panose="02020603050405020304" pitchFamily="18" charset="0"/>
              </a:rPr>
              <a:t>Since Label was my target and it was a Categorical column, so this perticular problem was Classification problem. And I have used all Classification algorithms to build my model. By looking into the difference of accuracy score and cross validation score I found </a:t>
            </a:r>
            <a:r>
              <a:rPr lang="en-IN" sz="1900" dirty="0">
                <a:latin typeface="Century" panose="02040604050505020304" pitchFamily="18" charset="0"/>
                <a:ea typeface="Calibri" panose="020F0502020204030204" pitchFamily="34" charset="0"/>
                <a:cs typeface="Times New Roman" panose="02020603050405020304" pitchFamily="18" charset="0"/>
              </a:rPr>
              <a:t>BaggingClassifier</a:t>
            </a:r>
            <a:r>
              <a:rPr lang="en-IN" sz="1900" dirty="0">
                <a:effectLst/>
                <a:latin typeface="Century" panose="02040604050505020304" pitchFamily="18" charset="0"/>
                <a:ea typeface="Calibri" panose="020F0502020204030204" pitchFamily="34" charset="0"/>
                <a:cs typeface="Times New Roman" panose="02020603050405020304" pitchFamily="18" charset="0"/>
              </a:rPr>
              <a:t> as a best model with least difference. Also to get the best model we have to run through multiple models and to avoid the confusion of overfitting we have go through cross validation. Below are the list of Classification algorithms I have used in my project.</a:t>
            </a:r>
          </a:p>
          <a:p>
            <a:pPr marL="342900" lvl="0" indent="-342900">
              <a:lnSpc>
                <a:spcPct val="107000"/>
              </a:lnSpc>
              <a:spcBef>
                <a:spcPts val="300"/>
              </a:spcBef>
              <a:spcAft>
                <a:spcPts val="300"/>
              </a:spcAft>
              <a:buFont typeface="Wingdings" panose="05000000000000000000" pitchFamily="2" charset="2"/>
              <a:buChar char=""/>
            </a:pPr>
            <a:r>
              <a:rPr lang="en-IN" sz="1900" dirty="0" err="1">
                <a:effectLst/>
                <a:latin typeface="Century" panose="02040604050505020304" pitchFamily="18" charset="0"/>
                <a:ea typeface="Calibri" panose="020F0502020204030204" pitchFamily="34" charset="0"/>
                <a:cs typeface="Times New Roman" panose="02020603050405020304" pitchFamily="18" charset="0"/>
              </a:rPr>
              <a:t>XGBClassifier</a:t>
            </a:r>
            <a:endParaRPr lang="en-IN" sz="19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1900" dirty="0">
                <a:effectLst/>
                <a:latin typeface="Century" panose="02040604050505020304" pitchFamily="18" charset="0"/>
                <a:ea typeface="Calibri" panose="020F0502020204030204" pitchFamily="34" charset="0"/>
                <a:cs typeface="Times New Roman" panose="02020603050405020304" pitchFamily="18" charset="0"/>
              </a:rPr>
              <a:t>DecisionTreeClassifier</a:t>
            </a:r>
          </a:p>
          <a:p>
            <a:pPr marL="342900" lvl="0" indent="-342900">
              <a:lnSpc>
                <a:spcPct val="107000"/>
              </a:lnSpc>
              <a:spcBef>
                <a:spcPts val="300"/>
              </a:spcBef>
              <a:spcAft>
                <a:spcPts val="300"/>
              </a:spcAft>
              <a:buFont typeface="Wingdings" panose="05000000000000000000" pitchFamily="2" charset="2"/>
              <a:buChar char=""/>
            </a:pPr>
            <a:r>
              <a:rPr lang="en-IN" sz="1900" dirty="0">
                <a:effectLst/>
                <a:latin typeface="Century" panose="02040604050505020304" pitchFamily="18" charset="0"/>
                <a:ea typeface="Calibri" panose="020F0502020204030204" pitchFamily="34" charset="0"/>
                <a:cs typeface="Times New Roman" panose="02020603050405020304" pitchFamily="18" charset="0"/>
              </a:rPr>
              <a:t>BaggingClassifier</a:t>
            </a:r>
            <a:endParaRPr lang="en-IN" sz="1900" dirty="0">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1900" dirty="0" err="1">
                <a:latin typeface="Century" panose="02040604050505020304" pitchFamily="18" charset="0"/>
                <a:cs typeface="Times New Roman" panose="02020603050405020304" pitchFamily="18" charset="0"/>
              </a:rPr>
              <a:t>AdaBoostClassifier</a:t>
            </a:r>
            <a:endParaRPr lang="en-IN" sz="1900" dirty="0">
              <a:latin typeface="Century" panose="02040604050505020304" pitchFamily="18" charset="0"/>
            </a:endParaRPr>
          </a:p>
        </p:txBody>
      </p:sp>
    </p:spTree>
    <p:extLst>
      <p:ext uri="{BB962C8B-B14F-4D97-AF65-F5344CB8AC3E}">
        <p14:creationId xmlns:p14="http://schemas.microsoft.com/office/powerpoint/2010/main" val="1489759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C13519-D125-4B1E-8C24-E27D6090F064}"/>
              </a:ext>
            </a:extLst>
          </p:cNvPr>
          <p:cNvSpPr>
            <a:spLocks noGrp="1"/>
          </p:cNvSpPr>
          <p:nvPr>
            <p:ph type="title"/>
          </p:nvPr>
        </p:nvSpPr>
        <p:spPr>
          <a:xfrm>
            <a:off x="1197868" y="0"/>
            <a:ext cx="10154344" cy="1700808"/>
          </a:xfrm>
        </p:spPr>
        <p:txBody>
          <a:bodyPr>
            <a:normAutofit/>
          </a:bodyPr>
          <a:lstStyle/>
          <a:p>
            <a:r>
              <a:rPr lang="en-IN" dirty="0" err="1"/>
              <a:t>i</a:t>
            </a:r>
            <a:r>
              <a:rPr lang="en-IN" dirty="0"/>
              <a:t>) </a:t>
            </a:r>
            <a:r>
              <a:rPr lang="en-IN" dirty="0" err="1"/>
              <a:t>XGBClassifier</a:t>
            </a:r>
            <a:r>
              <a:rPr lang="en-IN" dirty="0"/>
              <a:t>:</a:t>
            </a:r>
          </a:p>
        </p:txBody>
      </p:sp>
      <p:pic>
        <p:nvPicPr>
          <p:cNvPr id="8" name="Content Placeholder 7">
            <a:extLst>
              <a:ext uri="{FF2B5EF4-FFF2-40B4-BE49-F238E27FC236}">
                <a16:creationId xmlns:a16="http://schemas.microsoft.com/office/drawing/2014/main" id="{CD0D574D-29F9-46CF-BA84-1C17D453259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bwMode="auto">
          <a:xfrm>
            <a:off x="3722565" y="3725158"/>
            <a:ext cx="4743694" cy="590372"/>
          </a:xfrm>
          <a:prstGeom prst="rect">
            <a:avLst/>
          </a:prstGeom>
          <a:noFill/>
          <a:ln>
            <a:noFill/>
          </a:ln>
        </p:spPr>
      </p:pic>
      <p:sp>
        <p:nvSpPr>
          <p:cNvPr id="6" name="TextBox 5">
            <a:extLst>
              <a:ext uri="{FF2B5EF4-FFF2-40B4-BE49-F238E27FC236}">
                <a16:creationId xmlns:a16="http://schemas.microsoft.com/office/drawing/2014/main" id="{9669B99A-4F2B-4175-824D-3B3CBA6CE483}"/>
              </a:ext>
            </a:extLst>
          </p:cNvPr>
          <p:cNvSpPr txBox="1"/>
          <p:nvPr/>
        </p:nvSpPr>
        <p:spPr>
          <a:xfrm>
            <a:off x="1522413" y="5761132"/>
            <a:ext cx="9900591" cy="671915"/>
          </a:xfrm>
          <a:prstGeom prst="rect">
            <a:avLst/>
          </a:prstGeom>
          <a:noFill/>
        </p:spPr>
        <p:txBody>
          <a:bodyPr wrap="square">
            <a:spAutoFit/>
          </a:bodyPr>
          <a:lstStyle/>
          <a:p>
            <a:pPr marL="342900" lvl="0" indent="-342900">
              <a:lnSpc>
                <a:spcPct val="107000"/>
              </a:lnSpc>
              <a:spcAft>
                <a:spcPts val="800"/>
              </a:spcAft>
              <a:buFont typeface="Symbol" panose="05050102010706020507" pitchFamily="18" charset="2"/>
              <a:buChar char=""/>
            </a:pPr>
            <a:r>
              <a:rPr lang="en-IN" dirty="0" err="1">
                <a:effectLst/>
                <a:latin typeface="Century" panose="02040604050505020304" pitchFamily="18" charset="0"/>
                <a:ea typeface="Calibri" panose="020F0502020204030204" pitchFamily="34" charset="0"/>
                <a:cs typeface="Times New Roman" panose="02020603050405020304" pitchFamily="18" charset="0"/>
              </a:rPr>
              <a:t>XGBClassifier</a:t>
            </a:r>
            <a:r>
              <a:rPr lang="en-IN" dirty="0">
                <a:effectLst/>
                <a:latin typeface="Century" panose="02040604050505020304" pitchFamily="18" charset="0"/>
                <a:ea typeface="Calibri" panose="020F0502020204030204" pitchFamily="34" charset="0"/>
                <a:cs typeface="Times New Roman" panose="02020603050405020304" pitchFamily="18" charset="0"/>
              </a:rPr>
              <a:t> has given me 95% accuracy and the difference between model accuracy and cross validation score is 1.48%, but still we have to look into multiple models.</a:t>
            </a:r>
          </a:p>
        </p:txBody>
      </p:sp>
      <p:pic>
        <p:nvPicPr>
          <p:cNvPr id="7" name="Picture 6">
            <a:extLst>
              <a:ext uri="{FF2B5EF4-FFF2-40B4-BE49-F238E27FC236}">
                <a16:creationId xmlns:a16="http://schemas.microsoft.com/office/drawing/2014/main" id="{2591DC54-5CB9-4E66-8817-9FA2148C1CD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01924" y="2107251"/>
            <a:ext cx="8245623" cy="3660484"/>
          </a:xfrm>
          <a:prstGeom prst="rect">
            <a:avLst/>
          </a:prstGeom>
          <a:noFill/>
          <a:ln>
            <a:noFill/>
          </a:ln>
        </p:spPr>
      </p:pic>
    </p:spTree>
    <p:extLst>
      <p:ext uri="{BB962C8B-B14F-4D97-AF65-F5344CB8AC3E}">
        <p14:creationId xmlns:p14="http://schemas.microsoft.com/office/powerpoint/2010/main" val="2699663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C6FAB6-445A-4000-8F0A-80CDEAAAC6FB}"/>
              </a:ext>
            </a:extLst>
          </p:cNvPr>
          <p:cNvSpPr>
            <a:spLocks noGrp="1"/>
          </p:cNvSpPr>
          <p:nvPr>
            <p:ph type="title"/>
          </p:nvPr>
        </p:nvSpPr>
        <p:spPr>
          <a:xfrm>
            <a:off x="1179512" y="131166"/>
            <a:ext cx="9829799" cy="1512168"/>
          </a:xfrm>
        </p:spPr>
        <p:txBody>
          <a:bodyPr>
            <a:normAutofit/>
          </a:bodyPr>
          <a:lstStyle/>
          <a:p>
            <a:r>
              <a:rPr lang="en-IN" dirty="0"/>
              <a:t>ii) DecisionTreeClassifier:</a:t>
            </a:r>
          </a:p>
        </p:txBody>
      </p:sp>
      <p:pic>
        <p:nvPicPr>
          <p:cNvPr id="8" name="Content Placeholder 7">
            <a:extLst>
              <a:ext uri="{FF2B5EF4-FFF2-40B4-BE49-F238E27FC236}">
                <a16:creationId xmlns:a16="http://schemas.microsoft.com/office/drawing/2014/main" id="{558C4132-3C46-4DBC-84B3-A029A7C553C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bwMode="auto">
          <a:xfrm>
            <a:off x="3706690" y="3801296"/>
            <a:ext cx="4775445" cy="438095"/>
          </a:xfrm>
          <a:prstGeom prst="rect">
            <a:avLst/>
          </a:prstGeom>
          <a:noFill/>
          <a:ln>
            <a:noFill/>
          </a:ln>
        </p:spPr>
      </p:pic>
      <p:sp>
        <p:nvSpPr>
          <p:cNvPr id="6" name="TextBox 5">
            <a:extLst>
              <a:ext uri="{FF2B5EF4-FFF2-40B4-BE49-F238E27FC236}">
                <a16:creationId xmlns:a16="http://schemas.microsoft.com/office/drawing/2014/main" id="{9F41BA82-B4C4-49DB-825E-3885A5215110}"/>
              </a:ext>
            </a:extLst>
          </p:cNvPr>
          <p:cNvSpPr txBox="1"/>
          <p:nvPr/>
        </p:nvSpPr>
        <p:spPr>
          <a:xfrm>
            <a:off x="1269876" y="5877272"/>
            <a:ext cx="7776864" cy="669542"/>
          </a:xfrm>
          <a:prstGeom prst="rect">
            <a:avLst/>
          </a:prstGeom>
          <a:noFill/>
        </p:spPr>
        <p:txBody>
          <a:bodyPr wrap="square">
            <a:spAutoFit/>
          </a:bodyPr>
          <a:lstStyle/>
          <a:p>
            <a:pPr marL="285750" lvl="0" indent="-285750">
              <a:lnSpc>
                <a:spcPct val="107000"/>
              </a:lnSpc>
              <a:spcAft>
                <a:spcPts val="800"/>
              </a:spcAft>
              <a:buFont typeface="Wingdings" panose="05000000000000000000" pitchFamily="2" charset="2"/>
              <a:buChar char="ü"/>
            </a:pPr>
            <a:r>
              <a:rPr lang="en-IN" sz="1800" dirty="0">
                <a:effectLst/>
                <a:latin typeface="Century" panose="02040604050505020304" pitchFamily="18" charset="0"/>
                <a:ea typeface="Calibri" panose="020F0502020204030204" pitchFamily="34" charset="0"/>
                <a:cs typeface="Times New Roman" panose="02020603050405020304" pitchFamily="18" charset="0"/>
              </a:rPr>
              <a:t>DecisionTreeClassifier is giving me 92% accuracy and the difference between model accuracy and cross validation score is 0.77%.</a:t>
            </a:r>
            <a:endParaRPr lang="en-IN" sz="1400" dirty="0">
              <a:effectLst/>
              <a:latin typeface="Century" panose="02040604050505020304" pitchFamily="18" charset="0"/>
              <a:ea typeface="Calibri" panose="020F0502020204030204" pitchFamily="34" charset="0"/>
              <a:cs typeface="Times New Roman" panose="02020603050405020304" pitchFamily="18" charset="0"/>
            </a:endParaRPr>
          </a:p>
        </p:txBody>
      </p:sp>
      <p:pic>
        <p:nvPicPr>
          <p:cNvPr id="7" name="Picture 6">
            <a:extLst>
              <a:ext uri="{FF2B5EF4-FFF2-40B4-BE49-F238E27FC236}">
                <a16:creationId xmlns:a16="http://schemas.microsoft.com/office/drawing/2014/main" id="{C4500C92-F318-4A02-83C2-6303C9F2029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629916" y="1967141"/>
            <a:ext cx="8066111" cy="3668310"/>
          </a:xfrm>
          <a:prstGeom prst="rect">
            <a:avLst/>
          </a:prstGeom>
          <a:noFill/>
          <a:ln>
            <a:noFill/>
          </a:ln>
        </p:spPr>
      </p:pic>
    </p:spTree>
    <p:extLst>
      <p:ext uri="{BB962C8B-B14F-4D97-AF65-F5344CB8AC3E}">
        <p14:creationId xmlns:p14="http://schemas.microsoft.com/office/powerpoint/2010/main" val="1615794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185DCF-1F74-4789-989D-AE70AC6116D5}"/>
              </a:ext>
            </a:extLst>
          </p:cNvPr>
          <p:cNvSpPr>
            <a:spLocks noGrp="1"/>
          </p:cNvSpPr>
          <p:nvPr>
            <p:ph type="title"/>
          </p:nvPr>
        </p:nvSpPr>
        <p:spPr>
          <a:xfrm>
            <a:off x="964041" y="116632"/>
            <a:ext cx="9829799" cy="1612094"/>
          </a:xfrm>
        </p:spPr>
        <p:txBody>
          <a:bodyPr>
            <a:normAutofit/>
          </a:bodyPr>
          <a:lstStyle/>
          <a:p>
            <a:r>
              <a:rPr lang="en-IN" dirty="0"/>
              <a:t>iii) BaggingClassifier:</a:t>
            </a:r>
          </a:p>
        </p:txBody>
      </p:sp>
      <p:pic>
        <p:nvPicPr>
          <p:cNvPr id="8" name="Content Placeholder 7">
            <a:extLst>
              <a:ext uri="{FF2B5EF4-FFF2-40B4-BE49-F238E27FC236}">
                <a16:creationId xmlns:a16="http://schemas.microsoft.com/office/drawing/2014/main" id="{BDF5412A-BE36-40DE-83F6-3C1748D8C9B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bwMode="auto">
          <a:xfrm>
            <a:off x="3697164" y="3794987"/>
            <a:ext cx="4794496" cy="450714"/>
          </a:xfrm>
          <a:prstGeom prst="rect">
            <a:avLst/>
          </a:prstGeom>
          <a:noFill/>
          <a:ln>
            <a:noFill/>
          </a:ln>
        </p:spPr>
      </p:pic>
      <p:sp>
        <p:nvSpPr>
          <p:cNvPr id="6" name="TextBox 5">
            <a:extLst>
              <a:ext uri="{FF2B5EF4-FFF2-40B4-BE49-F238E27FC236}">
                <a16:creationId xmlns:a16="http://schemas.microsoft.com/office/drawing/2014/main" id="{ABF90F64-C4BF-4048-8729-76884961F432}"/>
              </a:ext>
            </a:extLst>
          </p:cNvPr>
          <p:cNvSpPr txBox="1"/>
          <p:nvPr/>
        </p:nvSpPr>
        <p:spPr>
          <a:xfrm>
            <a:off x="1341884" y="5977880"/>
            <a:ext cx="9451956" cy="669542"/>
          </a:xfrm>
          <a:prstGeom prst="rect">
            <a:avLst/>
          </a:prstGeom>
          <a:noFill/>
        </p:spPr>
        <p:txBody>
          <a:bodyPr wrap="square">
            <a:spAutoFit/>
          </a:bodyPr>
          <a:lstStyle/>
          <a:p>
            <a:pPr marL="285750" lvl="0" indent="-285750">
              <a:lnSpc>
                <a:spcPct val="107000"/>
              </a:lnSpc>
              <a:spcAft>
                <a:spcPts val="800"/>
              </a:spcAft>
              <a:buFont typeface="Wingdings" panose="05000000000000000000" pitchFamily="2" charset="2"/>
              <a:buChar char="ü"/>
            </a:pPr>
            <a:r>
              <a:rPr lang="en-IN" sz="1800" dirty="0">
                <a:effectLst/>
                <a:latin typeface="Century" panose="02040604050505020304" pitchFamily="18" charset="0"/>
                <a:ea typeface="Calibri" panose="020F0502020204030204" pitchFamily="34" charset="0"/>
                <a:cs typeface="Times New Roman" panose="02020603050405020304" pitchFamily="18" charset="0"/>
              </a:rPr>
              <a:t>BaggingClassifier is giving me 94% accuracy and the difference between model accuracy and cross validation score is 0.44%.</a:t>
            </a:r>
            <a:endParaRPr lang="en-IN" sz="1400" dirty="0">
              <a:effectLst/>
              <a:latin typeface="Century" panose="02040604050505020304" pitchFamily="18" charset="0"/>
              <a:ea typeface="Calibri" panose="020F0502020204030204" pitchFamily="34" charset="0"/>
              <a:cs typeface="Times New Roman" panose="02020603050405020304" pitchFamily="18" charset="0"/>
            </a:endParaRPr>
          </a:p>
        </p:txBody>
      </p:sp>
      <p:pic>
        <p:nvPicPr>
          <p:cNvPr id="7" name="Picture 6">
            <a:extLst>
              <a:ext uri="{FF2B5EF4-FFF2-40B4-BE49-F238E27FC236}">
                <a16:creationId xmlns:a16="http://schemas.microsoft.com/office/drawing/2014/main" id="{47B4945C-6B09-41F1-A7F8-F13A61FDAE3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03505" y="1921046"/>
            <a:ext cx="9271427" cy="3747882"/>
          </a:xfrm>
          <a:prstGeom prst="rect">
            <a:avLst/>
          </a:prstGeom>
          <a:noFill/>
          <a:ln>
            <a:noFill/>
          </a:ln>
        </p:spPr>
      </p:pic>
    </p:spTree>
    <p:extLst>
      <p:ext uri="{BB962C8B-B14F-4D97-AF65-F5344CB8AC3E}">
        <p14:creationId xmlns:p14="http://schemas.microsoft.com/office/powerpoint/2010/main" val="2170862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6A9302-59E9-417A-8302-B15076C4ABFD}"/>
              </a:ext>
            </a:extLst>
          </p:cNvPr>
          <p:cNvSpPr>
            <a:spLocks noGrp="1"/>
          </p:cNvSpPr>
          <p:nvPr>
            <p:ph type="title"/>
          </p:nvPr>
        </p:nvSpPr>
        <p:spPr>
          <a:xfrm>
            <a:off x="995277" y="139030"/>
            <a:ext cx="9829799" cy="1556792"/>
          </a:xfrm>
        </p:spPr>
        <p:txBody>
          <a:bodyPr>
            <a:normAutofit/>
          </a:bodyPr>
          <a:lstStyle/>
          <a:p>
            <a:r>
              <a:rPr lang="en-IN" dirty="0"/>
              <a:t>iv) </a:t>
            </a:r>
            <a:r>
              <a:rPr lang="en-IN" dirty="0" err="1"/>
              <a:t>GradientBoostingRegressor</a:t>
            </a:r>
            <a:r>
              <a:rPr lang="en-IN" dirty="0"/>
              <a:t>:</a:t>
            </a:r>
          </a:p>
        </p:txBody>
      </p:sp>
      <p:sp>
        <p:nvSpPr>
          <p:cNvPr id="6" name="TextBox 5">
            <a:extLst>
              <a:ext uri="{FF2B5EF4-FFF2-40B4-BE49-F238E27FC236}">
                <a16:creationId xmlns:a16="http://schemas.microsoft.com/office/drawing/2014/main" id="{2E136A79-3D0B-4B0F-A3F8-1AF810E28A64}"/>
              </a:ext>
            </a:extLst>
          </p:cNvPr>
          <p:cNvSpPr txBox="1"/>
          <p:nvPr/>
        </p:nvSpPr>
        <p:spPr>
          <a:xfrm>
            <a:off x="1053852" y="6019104"/>
            <a:ext cx="10225136" cy="660758"/>
          </a:xfrm>
          <a:prstGeom prst="rect">
            <a:avLst/>
          </a:prstGeom>
          <a:noFill/>
        </p:spPr>
        <p:txBody>
          <a:bodyPr wrap="square">
            <a:spAutoFit/>
          </a:bodyPr>
          <a:lstStyle/>
          <a:p>
            <a:pPr marL="285750" lvl="0" indent="-285750">
              <a:lnSpc>
                <a:spcPct val="107000"/>
              </a:lnSpc>
              <a:spcAft>
                <a:spcPts val="800"/>
              </a:spcAft>
              <a:buFont typeface="Wingdings" panose="05000000000000000000" pitchFamily="2" charset="2"/>
              <a:buChar char="ü"/>
            </a:pPr>
            <a:r>
              <a:rPr lang="en-IN" sz="1800" dirty="0" err="1">
                <a:effectLst/>
                <a:latin typeface="Century" panose="02040604050505020304" pitchFamily="18" charset="0"/>
                <a:ea typeface="Calibri" panose="020F0502020204030204" pitchFamily="34" charset="0"/>
                <a:cs typeface="Times New Roman" panose="02020603050405020304" pitchFamily="18" charset="0"/>
              </a:rPr>
              <a:t>AdaBoostClassifier</a:t>
            </a:r>
            <a:r>
              <a:rPr lang="en-IN" sz="1800" dirty="0">
                <a:effectLst/>
                <a:latin typeface="Century" panose="02040604050505020304" pitchFamily="18" charset="0"/>
                <a:ea typeface="Calibri" panose="020F0502020204030204" pitchFamily="34" charset="0"/>
                <a:cs typeface="Times New Roman" panose="02020603050405020304" pitchFamily="18" charset="0"/>
              </a:rPr>
              <a:t> is giving me 85% accuracy and the difference between model accuracy and cross validation score is 0.48%.</a:t>
            </a:r>
            <a:endParaRPr lang="en-IN" sz="1400" dirty="0">
              <a:effectLst/>
              <a:latin typeface="Century" panose="02040604050505020304" pitchFamily="18" charset="0"/>
              <a:ea typeface="Calibri" panose="020F0502020204030204" pitchFamily="34" charset="0"/>
              <a:cs typeface="Times New Roman" panose="02020603050405020304" pitchFamily="18" charset="0"/>
            </a:endParaRPr>
          </a:p>
        </p:txBody>
      </p:sp>
      <p:pic>
        <p:nvPicPr>
          <p:cNvPr id="7" name="Picture 6">
            <a:extLst>
              <a:ext uri="{FF2B5EF4-FFF2-40B4-BE49-F238E27FC236}">
                <a16:creationId xmlns:a16="http://schemas.microsoft.com/office/drawing/2014/main" id="{C5FC0D13-C84A-42AF-9481-9438D4FEB9A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228359" y="1988840"/>
            <a:ext cx="9289032" cy="3365170"/>
          </a:xfrm>
          <a:prstGeom prst="rect">
            <a:avLst/>
          </a:prstGeom>
          <a:noFill/>
          <a:ln>
            <a:noFill/>
          </a:ln>
        </p:spPr>
      </p:pic>
      <p:pic>
        <p:nvPicPr>
          <p:cNvPr id="8" name="Picture 7">
            <a:extLst>
              <a:ext uri="{FF2B5EF4-FFF2-40B4-BE49-F238E27FC236}">
                <a16:creationId xmlns:a16="http://schemas.microsoft.com/office/drawing/2014/main" id="{69C1EFCE-03CB-4886-ACB3-F576AAA3352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51520" y="5483374"/>
            <a:ext cx="9829799" cy="457200"/>
          </a:xfrm>
          <a:prstGeom prst="rect">
            <a:avLst/>
          </a:prstGeom>
          <a:noFill/>
          <a:ln>
            <a:noFill/>
          </a:ln>
        </p:spPr>
      </p:pic>
    </p:spTree>
    <p:extLst>
      <p:ext uri="{BB962C8B-B14F-4D97-AF65-F5344CB8AC3E}">
        <p14:creationId xmlns:p14="http://schemas.microsoft.com/office/powerpoint/2010/main" val="31114040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09D30F-E617-426B-A405-AF6390864ACA}"/>
              </a:ext>
            </a:extLst>
          </p:cNvPr>
          <p:cNvSpPr>
            <a:spLocks noGrp="1"/>
          </p:cNvSpPr>
          <p:nvPr>
            <p:ph type="title"/>
          </p:nvPr>
        </p:nvSpPr>
        <p:spPr>
          <a:xfrm>
            <a:off x="981646" y="116632"/>
            <a:ext cx="9829799" cy="1584176"/>
          </a:xfrm>
        </p:spPr>
        <p:txBody>
          <a:bodyPr>
            <a:normAutofit/>
          </a:bodyPr>
          <a:lstStyle/>
          <a:p>
            <a:r>
              <a:rPr lang="en-IN" dirty="0"/>
              <a:t>ROC-AUC Curve:</a:t>
            </a:r>
          </a:p>
        </p:txBody>
      </p:sp>
      <p:sp>
        <p:nvSpPr>
          <p:cNvPr id="3" name="Content Placeholder 2">
            <a:extLst>
              <a:ext uri="{FF2B5EF4-FFF2-40B4-BE49-F238E27FC236}">
                <a16:creationId xmlns:a16="http://schemas.microsoft.com/office/drawing/2014/main" id="{C4991DEA-E499-4DEE-BE7E-46FD49FC0D2F}"/>
              </a:ext>
            </a:extLst>
          </p:cNvPr>
          <p:cNvSpPr>
            <a:spLocks noGrp="1"/>
          </p:cNvSpPr>
          <p:nvPr>
            <p:ph idx="1"/>
          </p:nvPr>
        </p:nvSpPr>
        <p:spPr>
          <a:xfrm>
            <a:off x="549796" y="3418050"/>
            <a:ext cx="11026743" cy="3678303"/>
          </a:xfrm>
        </p:spPr>
        <p:txBody>
          <a:bodyPr/>
          <a:lstStyle/>
          <a:p>
            <a:endParaRPr lang="en-IN" dirty="0"/>
          </a:p>
          <a:p>
            <a:endParaRPr lang="en-IN" dirty="0"/>
          </a:p>
          <a:p>
            <a:endParaRPr lang="en-IN" dirty="0"/>
          </a:p>
          <a:p>
            <a:endParaRPr lang="en-IN" dirty="0"/>
          </a:p>
          <a:p>
            <a:endParaRPr lang="en-IN" dirty="0"/>
          </a:p>
          <a:p>
            <a:endParaRPr lang="en-IN" dirty="0"/>
          </a:p>
          <a:p>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AUC value is high for </a:t>
            </a:r>
            <a:r>
              <a:rPr lang="en-IN" sz="1800" dirty="0" err="1">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XGBClassifier</a:t>
            </a: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 and </a:t>
            </a:r>
            <a:r>
              <a:rPr lang="en-IN" sz="1800" dirty="0" err="1">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BaggingClassifier.I</a:t>
            </a: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 got least difference in model accuracy and cross validation score for BaggingClassifier so BC is my best model.</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a:p>
            <a:endParaRPr lang="en-IN" dirty="0"/>
          </a:p>
        </p:txBody>
      </p:sp>
      <p:pic>
        <p:nvPicPr>
          <p:cNvPr id="4" name="Picture 3">
            <a:extLst>
              <a:ext uri="{FF2B5EF4-FFF2-40B4-BE49-F238E27FC236}">
                <a16:creationId xmlns:a16="http://schemas.microsoft.com/office/drawing/2014/main" id="{C1B44214-D175-4FA5-B02C-E52ECEA31CB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09836" y="1988840"/>
            <a:ext cx="9289032" cy="3556393"/>
          </a:xfrm>
          <a:prstGeom prst="rect">
            <a:avLst/>
          </a:prstGeom>
          <a:noFill/>
          <a:ln>
            <a:noFill/>
          </a:ln>
        </p:spPr>
      </p:pic>
    </p:spTree>
    <p:extLst>
      <p:ext uri="{BB962C8B-B14F-4D97-AF65-F5344CB8AC3E}">
        <p14:creationId xmlns:p14="http://schemas.microsoft.com/office/powerpoint/2010/main" val="2526385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90E1C1-DAE6-4BD0-BD4E-E19CEA152723}"/>
              </a:ext>
            </a:extLst>
          </p:cNvPr>
          <p:cNvSpPr>
            <a:spLocks noGrp="1"/>
          </p:cNvSpPr>
          <p:nvPr>
            <p:ph type="title"/>
          </p:nvPr>
        </p:nvSpPr>
        <p:spPr/>
        <p:txBody>
          <a:bodyPr/>
          <a:lstStyle/>
          <a:p>
            <a:r>
              <a:rPr lang="en-IN" dirty="0"/>
              <a:t>Hyper Parameter Tunning:</a:t>
            </a:r>
          </a:p>
        </p:txBody>
      </p:sp>
      <p:pic>
        <p:nvPicPr>
          <p:cNvPr id="4" name="Content Placeholder 3">
            <a:extLst>
              <a:ext uri="{FF2B5EF4-FFF2-40B4-BE49-F238E27FC236}">
                <a16:creationId xmlns:a16="http://schemas.microsoft.com/office/drawing/2014/main" id="{37162CC1-D5CD-4128-82A5-96B04CD973AD}"/>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909836" y="2181224"/>
            <a:ext cx="8568952" cy="4272111"/>
          </a:xfrm>
          <a:prstGeom prst="rect">
            <a:avLst/>
          </a:prstGeom>
          <a:noFill/>
          <a:ln>
            <a:noFill/>
          </a:ln>
        </p:spPr>
      </p:pic>
    </p:spTree>
    <p:extLst>
      <p:ext uri="{BB962C8B-B14F-4D97-AF65-F5344CB8AC3E}">
        <p14:creationId xmlns:p14="http://schemas.microsoft.com/office/powerpoint/2010/main" val="4201431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C415D3-5AE3-4A97-A0DD-07373C0FCF78}"/>
              </a:ext>
            </a:extLst>
          </p:cNvPr>
          <p:cNvSpPr>
            <a:spLocks noGrp="1"/>
          </p:cNvSpPr>
          <p:nvPr>
            <p:ph type="title"/>
          </p:nvPr>
        </p:nvSpPr>
        <p:spPr>
          <a:xfrm>
            <a:off x="837828" y="142485"/>
            <a:ext cx="9829799" cy="1628800"/>
          </a:xfrm>
        </p:spPr>
        <p:txBody>
          <a:bodyPr>
            <a:normAutofit/>
          </a:bodyPr>
          <a:lstStyle/>
          <a:p>
            <a:r>
              <a:rPr lang="en-IN" dirty="0"/>
              <a:t>Hyper Parameter Tunning:</a:t>
            </a:r>
          </a:p>
        </p:txBody>
      </p:sp>
      <p:sp>
        <p:nvSpPr>
          <p:cNvPr id="6" name="TextBox 5">
            <a:extLst>
              <a:ext uri="{FF2B5EF4-FFF2-40B4-BE49-F238E27FC236}">
                <a16:creationId xmlns:a16="http://schemas.microsoft.com/office/drawing/2014/main" id="{E67BC49D-BE1B-4638-968E-0A464BE96EC9}"/>
              </a:ext>
            </a:extLst>
          </p:cNvPr>
          <p:cNvSpPr txBox="1"/>
          <p:nvPr/>
        </p:nvSpPr>
        <p:spPr>
          <a:xfrm>
            <a:off x="909836" y="5877272"/>
            <a:ext cx="10730408" cy="671915"/>
          </a:xfrm>
          <a:prstGeom prst="rect">
            <a:avLst/>
          </a:prstGeom>
          <a:noFill/>
        </p:spPr>
        <p:txBody>
          <a:bodyPr wrap="square">
            <a:spAutoFit/>
          </a:bodyPr>
          <a:lstStyle/>
          <a:p>
            <a:pPr marL="342900" lvl="0" indent="-342900">
              <a:lnSpc>
                <a:spcPct val="107000"/>
              </a:lnSpc>
              <a:spcAft>
                <a:spcPts val="800"/>
              </a:spcAft>
              <a:buFont typeface="Symbol" panose="05050102010706020507" pitchFamily="18" charset="2"/>
              <a:buChar char=""/>
            </a:pPr>
            <a:r>
              <a:rPr lang="en-IN" sz="1800" b="1" dirty="0">
                <a:effectLst/>
                <a:latin typeface="Century" panose="02040604050505020304" pitchFamily="18" charset="0"/>
                <a:ea typeface="Calibri" panose="020F0502020204030204" pitchFamily="34" charset="0"/>
                <a:cs typeface="Times New Roman" panose="02020603050405020304" pitchFamily="18" charset="0"/>
              </a:rPr>
              <a:t>I have choosed all parameters of BaggingClassifier, after tunning the model with best parameters I have </a:t>
            </a:r>
            <a:r>
              <a:rPr lang="en-IN" sz="1800" b="1" dirty="0" err="1">
                <a:effectLst/>
                <a:latin typeface="Century" panose="02040604050505020304" pitchFamily="18" charset="0"/>
                <a:ea typeface="Calibri" panose="020F0502020204030204" pitchFamily="34" charset="0"/>
                <a:cs typeface="Times New Roman" panose="02020603050405020304" pitchFamily="18" charset="0"/>
              </a:rPr>
              <a:t>incresed</a:t>
            </a:r>
            <a:r>
              <a:rPr lang="en-IN" sz="1800" b="1" dirty="0">
                <a:effectLst/>
                <a:latin typeface="Century" panose="02040604050505020304" pitchFamily="18" charset="0"/>
                <a:ea typeface="Calibri" panose="020F0502020204030204" pitchFamily="34" charset="0"/>
                <a:cs typeface="Times New Roman" panose="02020603050405020304" pitchFamily="18" charset="0"/>
              </a:rPr>
              <a:t> my model accuracy from 94.16% to 94.82%.</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p:txBody>
      </p:sp>
      <p:pic>
        <p:nvPicPr>
          <p:cNvPr id="7" name="Picture 6">
            <a:extLst>
              <a:ext uri="{FF2B5EF4-FFF2-40B4-BE49-F238E27FC236}">
                <a16:creationId xmlns:a16="http://schemas.microsoft.com/office/drawing/2014/main" id="{E6C502AB-806B-4A40-BB68-086E02B0ACD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37828" y="2060848"/>
            <a:ext cx="10441160" cy="3620069"/>
          </a:xfrm>
          <a:prstGeom prst="rect">
            <a:avLst/>
          </a:prstGeom>
          <a:noFill/>
          <a:ln>
            <a:noFill/>
          </a:ln>
        </p:spPr>
      </p:pic>
    </p:spTree>
    <p:extLst>
      <p:ext uri="{BB962C8B-B14F-4D97-AF65-F5344CB8AC3E}">
        <p14:creationId xmlns:p14="http://schemas.microsoft.com/office/powerpoint/2010/main" val="293603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DCA6D4-2574-4EE8-A827-017D639C7FC7}"/>
              </a:ext>
            </a:extLst>
          </p:cNvPr>
          <p:cNvSpPr>
            <a:spLocks noGrp="1"/>
          </p:cNvSpPr>
          <p:nvPr>
            <p:ph type="title"/>
          </p:nvPr>
        </p:nvSpPr>
        <p:spPr/>
        <p:txBody>
          <a:bodyPr/>
          <a:lstStyle/>
          <a:p>
            <a:r>
              <a:rPr lang="en-IN" dirty="0"/>
              <a:t>Overview:</a:t>
            </a:r>
          </a:p>
        </p:txBody>
      </p:sp>
      <p:sp>
        <p:nvSpPr>
          <p:cNvPr id="3" name="Content Placeholder 2">
            <a:extLst>
              <a:ext uri="{FF2B5EF4-FFF2-40B4-BE49-F238E27FC236}">
                <a16:creationId xmlns:a16="http://schemas.microsoft.com/office/drawing/2014/main" id="{8A9EA786-E6B5-4CB5-9D6D-FE86AD033231}"/>
              </a:ext>
            </a:extLst>
          </p:cNvPr>
          <p:cNvSpPr>
            <a:spLocks noGrp="1"/>
          </p:cNvSpPr>
          <p:nvPr>
            <p:ph idx="1"/>
          </p:nvPr>
        </p:nvSpPr>
        <p:spPr/>
        <p:txBody>
          <a:bodyPr/>
          <a:lstStyle/>
          <a:p>
            <a:pPr>
              <a:buFont typeface="Wingdings" panose="05000000000000000000" pitchFamily="2" charset="2"/>
              <a:buChar char="ü"/>
            </a:pPr>
            <a:r>
              <a:rPr lang="en-US" sz="2400" dirty="0">
                <a:solidFill>
                  <a:schemeClr val="tx2"/>
                </a:solidFill>
                <a:latin typeface="Century" panose="02040604050505020304" pitchFamily="18" charset="0"/>
              </a:rPr>
              <a:t>In this particular presentation we will be looking on:</a:t>
            </a:r>
          </a:p>
          <a:p>
            <a:pPr lvl="1"/>
            <a:r>
              <a:rPr lang="en-US" dirty="0">
                <a:solidFill>
                  <a:schemeClr val="tx2"/>
                </a:solidFill>
                <a:latin typeface="Century" panose="02040604050505020304" pitchFamily="18" charset="0"/>
              </a:rPr>
              <a:t>How to analyze the dataset of Micro Credit Defaulters.</a:t>
            </a:r>
          </a:p>
          <a:p>
            <a:pPr lvl="1"/>
            <a:r>
              <a:rPr lang="en-US" dirty="0">
                <a:solidFill>
                  <a:schemeClr val="tx2"/>
                </a:solidFill>
                <a:latin typeface="Century" panose="02040604050505020304" pitchFamily="18" charset="0"/>
              </a:rPr>
              <a:t>What are the EDA steps in cleaning the dataset.</a:t>
            </a:r>
          </a:p>
          <a:p>
            <a:pPr lvl="1"/>
            <a:r>
              <a:rPr lang="en-US" dirty="0">
                <a:solidFill>
                  <a:schemeClr val="tx2"/>
                </a:solidFill>
                <a:latin typeface="Century" panose="02040604050505020304" pitchFamily="18" charset="0"/>
              </a:rPr>
              <a:t>Overall analysis on the problem.</a:t>
            </a:r>
          </a:p>
          <a:p>
            <a:pPr lvl="1"/>
            <a:r>
              <a:rPr lang="en-US" dirty="0">
                <a:solidFill>
                  <a:schemeClr val="tx2"/>
                </a:solidFill>
                <a:latin typeface="Century" panose="02040604050505020304" pitchFamily="18" charset="0"/>
              </a:rPr>
              <a:t>Model building from the cleaned dataset.</a:t>
            </a:r>
          </a:p>
          <a:p>
            <a:pPr lvl="1"/>
            <a:r>
              <a:rPr lang="en-US" dirty="0">
                <a:solidFill>
                  <a:schemeClr val="tx2"/>
                </a:solidFill>
                <a:latin typeface="Century" panose="02040604050505020304" pitchFamily="18" charset="0"/>
              </a:rPr>
              <a:t>Predicting defaulters for saved model.</a:t>
            </a:r>
          </a:p>
          <a:p>
            <a:endParaRPr lang="en-IN" dirty="0"/>
          </a:p>
        </p:txBody>
      </p:sp>
    </p:spTree>
    <p:extLst>
      <p:ext uri="{BB962C8B-B14F-4D97-AF65-F5344CB8AC3E}">
        <p14:creationId xmlns:p14="http://schemas.microsoft.com/office/powerpoint/2010/main" val="315421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DB146E-F39C-4815-A26D-C17861174330}"/>
              </a:ext>
            </a:extLst>
          </p:cNvPr>
          <p:cNvSpPr>
            <a:spLocks noGrp="1"/>
          </p:cNvSpPr>
          <p:nvPr>
            <p:ph type="title"/>
          </p:nvPr>
        </p:nvSpPr>
        <p:spPr>
          <a:xfrm>
            <a:off x="765820" y="119162"/>
            <a:ext cx="9829799" cy="1628800"/>
          </a:xfrm>
        </p:spPr>
        <p:txBody>
          <a:bodyPr>
            <a:normAutofit/>
          </a:bodyPr>
          <a:lstStyle/>
          <a:p>
            <a:r>
              <a:rPr lang="en-IN" dirty="0"/>
              <a:t>ROC-Curve For Final Model:</a:t>
            </a:r>
          </a:p>
        </p:txBody>
      </p:sp>
      <p:pic>
        <p:nvPicPr>
          <p:cNvPr id="4" name="Content Placeholder 3">
            <a:extLst>
              <a:ext uri="{FF2B5EF4-FFF2-40B4-BE49-F238E27FC236}">
                <a16:creationId xmlns:a16="http://schemas.microsoft.com/office/drawing/2014/main" id="{EEEAF827-2C31-4505-B09E-B79D3A4734B1}"/>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909836" y="2276872"/>
            <a:ext cx="10153128" cy="3647566"/>
          </a:xfrm>
          <a:prstGeom prst="rect">
            <a:avLst/>
          </a:prstGeom>
          <a:noFill/>
          <a:ln>
            <a:noFill/>
          </a:ln>
        </p:spPr>
      </p:pic>
      <p:sp>
        <p:nvSpPr>
          <p:cNvPr id="6" name="TextBox 5">
            <a:extLst>
              <a:ext uri="{FF2B5EF4-FFF2-40B4-BE49-F238E27FC236}">
                <a16:creationId xmlns:a16="http://schemas.microsoft.com/office/drawing/2014/main" id="{CE61C1FA-11CB-4F05-BA85-5FC518CB8347}"/>
              </a:ext>
            </a:extLst>
          </p:cNvPr>
          <p:cNvSpPr txBox="1"/>
          <p:nvPr/>
        </p:nvSpPr>
        <p:spPr>
          <a:xfrm>
            <a:off x="765820" y="6165304"/>
            <a:ext cx="9829799" cy="364395"/>
          </a:xfrm>
          <a:prstGeom prst="rect">
            <a:avLst/>
          </a:prstGeom>
          <a:noFill/>
        </p:spPr>
        <p:txBody>
          <a:bodyPr wrap="square">
            <a:spAutoFit/>
          </a:bodyPr>
          <a:lstStyle/>
          <a:p>
            <a:pPr marL="342900" lvl="0" indent="-342900">
              <a:lnSpc>
                <a:spcPct val="107000"/>
              </a:lnSpc>
              <a:spcAft>
                <a:spcPts val="800"/>
              </a:spcAft>
              <a:buFont typeface="Symbol" panose="05050102010706020507" pitchFamily="18" charset="2"/>
              <a:buChar char=""/>
            </a:pPr>
            <a:r>
              <a:rPr lang="en-IN" sz="1800" dirty="0">
                <a:solidFill>
                  <a:srgbClr val="000000"/>
                </a:solidFill>
                <a:effectLst/>
                <a:latin typeface="Century" panose="02040604050505020304" pitchFamily="18" charset="0"/>
                <a:ea typeface="Calibri" panose="020F0502020204030204" pitchFamily="34" charset="0"/>
                <a:cs typeface="Calibri" panose="020F0502020204030204" pitchFamily="34" charset="0"/>
              </a:rPr>
              <a:t>Great after hyperparameter tuning we got improvement in roc curve and AUC also.</a:t>
            </a:r>
            <a:endParaRPr lang="en-IN" sz="1400" dirty="0">
              <a:effectLst/>
              <a:latin typeface="Century" panose="020406040505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0218204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F6DC4A-EAA2-4E00-965C-67003F049E5E}"/>
              </a:ext>
            </a:extLst>
          </p:cNvPr>
          <p:cNvSpPr>
            <a:spLocks noGrp="1"/>
          </p:cNvSpPr>
          <p:nvPr>
            <p:ph type="title"/>
          </p:nvPr>
        </p:nvSpPr>
        <p:spPr/>
        <p:txBody>
          <a:bodyPr>
            <a:normAutofit fontScale="90000"/>
          </a:bodyPr>
          <a:lstStyle/>
          <a:p>
            <a:r>
              <a:rPr lang="en-IN" sz="3200" dirty="0"/>
              <a:t>Saving the model and predictions using saved model:</a:t>
            </a:r>
          </a:p>
        </p:txBody>
      </p:sp>
      <p:sp>
        <p:nvSpPr>
          <p:cNvPr id="6" name="Content Placeholder 5">
            <a:extLst>
              <a:ext uri="{FF2B5EF4-FFF2-40B4-BE49-F238E27FC236}">
                <a16:creationId xmlns:a16="http://schemas.microsoft.com/office/drawing/2014/main" id="{BA3609A6-9419-4DB3-B725-DA4BF3C4D0DD}"/>
              </a:ext>
            </a:extLst>
          </p:cNvPr>
          <p:cNvSpPr>
            <a:spLocks noGrp="1"/>
          </p:cNvSpPr>
          <p:nvPr>
            <p:ph idx="1"/>
          </p:nvPr>
        </p:nvSpPr>
        <p:spPr>
          <a:xfrm>
            <a:off x="1522413" y="1700808"/>
            <a:ext cx="9829799" cy="4468217"/>
          </a:xfrm>
        </p:spPr>
        <p:txBody>
          <a:bodyPr/>
          <a:lstStyle/>
          <a:p>
            <a:pPr>
              <a:spcBef>
                <a:spcPts val="300"/>
              </a:spcBef>
              <a:spcAft>
                <a:spcPts val="300"/>
              </a:spcAft>
              <a:buFont typeface="Wingdings" panose="05000000000000000000" pitchFamily="2" charset="2"/>
              <a:buChar char="ü"/>
            </a:pPr>
            <a:r>
              <a:rPr lang="en-IN" sz="1800" dirty="0">
                <a:effectLst/>
                <a:latin typeface="Century" panose="02040604050505020304" pitchFamily="18" charset="0"/>
                <a:ea typeface="Calibri" panose="020F0502020204030204" pitchFamily="34" charset="0"/>
                <a:cs typeface="Times New Roman" panose="02020603050405020304" pitchFamily="18" charset="0"/>
              </a:rPr>
              <a:t>I have saved my best model using .</a:t>
            </a:r>
            <a:r>
              <a:rPr lang="en-IN" sz="1800" dirty="0" err="1">
                <a:effectLst/>
                <a:latin typeface="Century" panose="02040604050505020304" pitchFamily="18" charset="0"/>
                <a:ea typeface="Calibri" panose="020F0502020204030204" pitchFamily="34" charset="0"/>
                <a:cs typeface="Times New Roman" panose="02020603050405020304" pitchFamily="18" charset="0"/>
              </a:rPr>
              <a:t>pkl</a:t>
            </a:r>
            <a:r>
              <a:rPr lang="en-IN" sz="1800" dirty="0">
                <a:effectLst/>
                <a:latin typeface="Century" panose="02040604050505020304" pitchFamily="18" charset="0"/>
                <a:ea typeface="Calibri" panose="020F0502020204030204" pitchFamily="34" charset="0"/>
                <a:cs typeface="Times New Roman" panose="02020603050405020304" pitchFamily="18" charset="0"/>
              </a:rPr>
              <a:t> as follows</a:t>
            </a:r>
            <a:r>
              <a:rPr lang="en-IN" sz="1800" b="1" dirty="0">
                <a:effectLst/>
                <a:latin typeface="Century" panose="02040604050505020304" pitchFamily="18" charset="0"/>
                <a:ea typeface="Calibri" panose="020F0502020204030204" pitchFamily="34" charset="0"/>
                <a:cs typeface="Times New Roman" panose="02020603050405020304" pitchFamily="18" charset="0"/>
              </a:rPr>
              <a:t>.</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a:p>
            <a:pPr>
              <a:spcBef>
                <a:spcPts val="300"/>
              </a:spcBef>
              <a:spcAft>
                <a:spcPts val="300"/>
              </a:spcAft>
              <a:buFont typeface="Wingdings" panose="05000000000000000000" pitchFamily="2" charset="2"/>
              <a:buChar char="ü"/>
            </a:pPr>
            <a:r>
              <a:rPr lang="en-IN" sz="1800" dirty="0">
                <a:effectLst/>
                <a:latin typeface="Century" panose="02040604050505020304" pitchFamily="18" charset="0"/>
                <a:ea typeface="Calibri" panose="020F0502020204030204" pitchFamily="34" charset="0"/>
                <a:cs typeface="Times New Roman" panose="02020603050405020304" pitchFamily="18" charset="0"/>
              </a:rPr>
              <a:t>Now after saving the best model, loading my saved model and predicting.</a:t>
            </a:r>
          </a:p>
          <a:p>
            <a:pPr marL="0" indent="0">
              <a:spcBef>
                <a:spcPts val="300"/>
              </a:spcBef>
              <a:spcAft>
                <a:spcPts val="300"/>
              </a:spcAft>
              <a:buNone/>
            </a:pPr>
            <a:endParaRPr lang="en-IN" dirty="0">
              <a:latin typeface="Century" panose="02040604050505020304" pitchFamily="18" charset="0"/>
            </a:endParaRPr>
          </a:p>
        </p:txBody>
      </p:sp>
      <p:sp>
        <p:nvSpPr>
          <p:cNvPr id="9" name="TextBox 8">
            <a:extLst>
              <a:ext uri="{FF2B5EF4-FFF2-40B4-BE49-F238E27FC236}">
                <a16:creationId xmlns:a16="http://schemas.microsoft.com/office/drawing/2014/main" id="{E681DA89-A5EE-4ED7-B816-E80ADAE3AFFD}"/>
              </a:ext>
            </a:extLst>
          </p:cNvPr>
          <p:cNvSpPr txBox="1"/>
          <p:nvPr/>
        </p:nvSpPr>
        <p:spPr>
          <a:xfrm>
            <a:off x="1014501" y="5877272"/>
            <a:ext cx="10370368" cy="671915"/>
          </a:xfrm>
          <a:prstGeom prst="rect">
            <a:avLst/>
          </a:prstGeom>
          <a:noFill/>
        </p:spPr>
        <p:txBody>
          <a:bodyPr wrap="square">
            <a:spAutoFit/>
          </a:bodyPr>
          <a:lstStyle/>
          <a:p>
            <a:pPr marL="342900" lvl="0" indent="-342900">
              <a:lnSpc>
                <a:spcPct val="107000"/>
              </a:lnSpc>
              <a:spcAft>
                <a:spcPts val="800"/>
              </a:spcAft>
              <a:buFont typeface="Wingdings" panose="05000000000000000000" pitchFamily="2" charset="2"/>
              <a:buChar char=""/>
            </a:pPr>
            <a:r>
              <a:rPr lang="en-IN" sz="1800" b="1" dirty="0">
                <a:effectLst/>
                <a:latin typeface="Calibri" panose="020F0502020204030204" pitchFamily="34" charset="0"/>
                <a:ea typeface="Calibri" panose="020F0502020204030204" pitchFamily="34" charset="0"/>
                <a:cs typeface="Calibri" panose="020F0502020204030204" pitchFamily="34" charset="0"/>
              </a:rPr>
              <a:t>I have predicted the defaulters using saved model, and the predictions look good. And the predictions are almost similar to actual values.</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8" name="Picture 7">
            <a:extLst>
              <a:ext uri="{FF2B5EF4-FFF2-40B4-BE49-F238E27FC236}">
                <a16:creationId xmlns:a16="http://schemas.microsoft.com/office/drawing/2014/main" id="{D57DCDBC-3C89-4CBD-B117-883925751FB2}"/>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60140" y="2167328"/>
            <a:ext cx="10662452" cy="3421912"/>
          </a:xfrm>
          <a:prstGeom prst="rect">
            <a:avLst/>
          </a:prstGeom>
          <a:noFill/>
          <a:ln>
            <a:noFill/>
          </a:ln>
        </p:spPr>
      </p:pic>
    </p:spTree>
    <p:extLst>
      <p:ext uri="{BB962C8B-B14F-4D97-AF65-F5344CB8AC3E}">
        <p14:creationId xmlns:p14="http://schemas.microsoft.com/office/powerpoint/2010/main" val="183315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B8B9F2-E149-49DA-9BF9-FC222B75CDE6}"/>
              </a:ext>
            </a:extLst>
          </p:cNvPr>
          <p:cNvSpPr>
            <a:spLocks noGrp="1"/>
          </p:cNvSpPr>
          <p:nvPr>
            <p:ph type="title"/>
          </p:nvPr>
        </p:nvSpPr>
        <p:spPr/>
        <p:txBody>
          <a:bodyPr/>
          <a:lstStyle/>
          <a:p>
            <a:r>
              <a:rPr lang="en-IN" dirty="0"/>
              <a:t>Conclusion:</a:t>
            </a:r>
          </a:p>
        </p:txBody>
      </p:sp>
      <p:sp>
        <p:nvSpPr>
          <p:cNvPr id="3" name="Content Placeholder 2">
            <a:extLst>
              <a:ext uri="{FF2B5EF4-FFF2-40B4-BE49-F238E27FC236}">
                <a16:creationId xmlns:a16="http://schemas.microsoft.com/office/drawing/2014/main" id="{A44951D4-EBB1-465A-BF47-550CA1494D66}"/>
              </a:ext>
            </a:extLst>
          </p:cNvPr>
          <p:cNvSpPr>
            <a:spLocks noGrp="1"/>
          </p:cNvSpPr>
          <p:nvPr>
            <p:ph idx="1"/>
          </p:nvPr>
        </p:nvSpPr>
        <p:spPr>
          <a:xfrm>
            <a:off x="477788" y="2420888"/>
            <a:ext cx="11026743" cy="4704887"/>
          </a:xfrm>
        </p:spPr>
        <p:txBody>
          <a:bodyPr>
            <a:normAutofit fontScale="92500" lnSpcReduction="20000"/>
          </a:bodyPr>
          <a:lstStyle/>
          <a:p>
            <a:pPr>
              <a:lnSpc>
                <a:spcPct val="107000"/>
              </a:lnSpc>
              <a:spcBef>
                <a:spcPts val="300"/>
              </a:spcBef>
              <a:spcAft>
                <a:spcPts val="300"/>
              </a:spcAft>
              <a:buFont typeface="Wingdings" panose="05000000000000000000" pitchFamily="2" charset="2"/>
              <a:buChar char="ü"/>
            </a:pPr>
            <a:r>
              <a:rPr lang="en-IN" sz="1800" dirty="0">
                <a:effectLst/>
                <a:latin typeface="Century" panose="02040604050505020304" pitchFamily="18" charset="0"/>
                <a:ea typeface="Calibri" panose="020F0502020204030204" pitchFamily="34" charset="0"/>
                <a:cs typeface="Times New Roman" panose="02020603050405020304" pitchFamily="18" charset="0"/>
              </a:rPr>
              <a:t>In this project report, we have used machine learning algorithms to predict the micro credit defaulters. We have mentioned the step by step procedure to </a:t>
            </a:r>
            <a:r>
              <a:rPr lang="en-IN" sz="1800" dirty="0" err="1">
                <a:effectLst/>
                <a:latin typeface="Century" panose="02040604050505020304" pitchFamily="18" charset="0"/>
                <a:ea typeface="Calibri" panose="020F0502020204030204" pitchFamily="34" charset="0"/>
                <a:cs typeface="Times New Roman" panose="02020603050405020304" pitchFamily="18" charset="0"/>
              </a:rPr>
              <a:t>analyze</a:t>
            </a:r>
            <a:r>
              <a:rPr lang="en-IN" sz="1800" dirty="0">
                <a:effectLst/>
                <a:latin typeface="Century" panose="02040604050505020304" pitchFamily="18" charset="0"/>
                <a:ea typeface="Calibri" panose="020F0502020204030204" pitchFamily="34" charset="0"/>
                <a:cs typeface="Times New Roman" panose="02020603050405020304" pitchFamily="18" charset="0"/>
              </a:rPr>
              <a:t> the dataset and finding the correlation between the features.</a:t>
            </a:r>
          </a:p>
          <a:p>
            <a:pPr>
              <a:lnSpc>
                <a:spcPct val="107000"/>
              </a:lnSpc>
              <a:spcBef>
                <a:spcPts val="300"/>
              </a:spcBef>
              <a:spcAft>
                <a:spcPts val="300"/>
              </a:spcAft>
              <a:buFont typeface="Wingdings" panose="05000000000000000000" pitchFamily="2" charset="2"/>
              <a:buChar char="ü"/>
            </a:pPr>
            <a:r>
              <a:rPr lang="en-IN" sz="1800" dirty="0">
                <a:effectLst/>
                <a:latin typeface="Century" panose="02040604050505020304" pitchFamily="18" charset="0"/>
                <a:ea typeface="Calibri" panose="020F0502020204030204" pitchFamily="34" charset="0"/>
                <a:cs typeface="Times New Roman" panose="02020603050405020304" pitchFamily="18" charset="0"/>
              </a:rPr>
              <a:t>Thus we can select the features which are correlated to each other and are independent in nature. The power of visualization has helped us in understanding the data by graphical representation it has made me to understand what data is trying to say.</a:t>
            </a:r>
          </a:p>
          <a:p>
            <a:pPr>
              <a:lnSpc>
                <a:spcPct val="107000"/>
              </a:lnSpc>
              <a:spcBef>
                <a:spcPts val="300"/>
              </a:spcBef>
              <a:spcAft>
                <a:spcPts val="300"/>
              </a:spcAft>
              <a:buFont typeface="Wingdings" panose="05000000000000000000" pitchFamily="2" charset="2"/>
              <a:buChar char="ü"/>
            </a:pPr>
            <a:r>
              <a:rPr lang="en-IN" sz="1800" dirty="0">
                <a:effectLst/>
                <a:latin typeface="Century" panose="02040604050505020304" pitchFamily="18" charset="0"/>
                <a:ea typeface="Calibri" panose="020F0502020204030204" pitchFamily="34" charset="0"/>
                <a:cs typeface="Times New Roman" panose="02020603050405020304" pitchFamily="18" charset="0"/>
              </a:rPr>
              <a:t> Data cleaning is one of the most important steps to remove unrealistic values and zero values. </a:t>
            </a:r>
          </a:p>
          <a:p>
            <a:pPr>
              <a:lnSpc>
                <a:spcPct val="107000"/>
              </a:lnSpc>
              <a:spcBef>
                <a:spcPts val="300"/>
              </a:spcBef>
              <a:spcAft>
                <a:spcPts val="300"/>
              </a:spcAft>
              <a:buFont typeface="Wingdings" panose="05000000000000000000" pitchFamily="2" charset="2"/>
              <a:buChar char="ü"/>
            </a:pPr>
            <a:r>
              <a:rPr lang="en-IN" sz="1800" dirty="0">
                <a:effectLst/>
                <a:latin typeface="Century" panose="02040604050505020304" pitchFamily="18" charset="0"/>
                <a:ea typeface="Calibri" panose="020F0502020204030204" pitchFamily="34" charset="0"/>
                <a:cs typeface="Times New Roman" panose="02020603050405020304" pitchFamily="18" charset="0"/>
              </a:rPr>
              <a:t>These feature set were then given as an input to four algorithms and a hyper parameter tunning was done to the best model and the accuracy has been improved. Hence we calculated the performance of each model using different performance metrics and compared them based on these metrics.</a:t>
            </a:r>
          </a:p>
          <a:p>
            <a:pPr>
              <a:lnSpc>
                <a:spcPct val="107000"/>
              </a:lnSpc>
              <a:spcBef>
                <a:spcPts val="300"/>
              </a:spcBef>
              <a:spcAft>
                <a:spcPts val="300"/>
              </a:spcAft>
              <a:buFont typeface="Wingdings" panose="05000000000000000000" pitchFamily="2" charset="2"/>
              <a:buChar char="ü"/>
            </a:pPr>
            <a:r>
              <a:rPr lang="en-IN" sz="1800" dirty="0">
                <a:effectLst/>
                <a:latin typeface="Century" panose="02040604050505020304" pitchFamily="18" charset="0"/>
                <a:ea typeface="Calibri" panose="020F0502020204030204" pitchFamily="34" charset="0"/>
                <a:cs typeface="Times New Roman" panose="02020603050405020304" pitchFamily="18" charset="0"/>
              </a:rPr>
              <a:t> Then we have also saved the best model and predicted the label. It was good the </a:t>
            </a:r>
            <a:r>
              <a:rPr lang="en-IN" sz="1800" dirty="0" err="1">
                <a:effectLst/>
                <a:latin typeface="Century" panose="02040604050505020304" pitchFamily="18" charset="0"/>
                <a:ea typeface="Calibri" panose="020F0502020204030204" pitchFamily="34" charset="0"/>
                <a:cs typeface="Times New Roman" panose="02020603050405020304" pitchFamily="18" charset="0"/>
              </a:rPr>
              <a:t>the</a:t>
            </a:r>
            <a:r>
              <a:rPr lang="en-IN" sz="1800" dirty="0">
                <a:effectLst/>
                <a:latin typeface="Century" panose="02040604050505020304" pitchFamily="18" charset="0"/>
                <a:ea typeface="Calibri" panose="020F0502020204030204" pitchFamily="34" charset="0"/>
                <a:cs typeface="Times New Roman" panose="02020603050405020304" pitchFamily="18" charset="0"/>
              </a:rPr>
              <a:t> predicted and actual values were almost same.</a:t>
            </a:r>
            <a:r>
              <a:rPr lang="en-IN" sz="1800" dirty="0">
                <a:solidFill>
                  <a:srgbClr val="333333"/>
                </a:solidFill>
                <a:effectLst/>
                <a:latin typeface="Century" panose="02040604050505020304" pitchFamily="18" charset="0"/>
                <a:ea typeface="Calibri" panose="020F0502020204030204" pitchFamily="34" charset="0"/>
                <a:cs typeface="Calibri" panose="020F0502020204030204" pitchFamily="34" charset="0"/>
              </a:rPr>
              <a:t> </a:t>
            </a:r>
          </a:p>
          <a:p>
            <a:pPr>
              <a:lnSpc>
                <a:spcPct val="107000"/>
              </a:lnSpc>
              <a:spcBef>
                <a:spcPts val="300"/>
              </a:spcBef>
              <a:spcAft>
                <a:spcPts val="300"/>
              </a:spcAft>
              <a:buFont typeface="Wingdings" panose="05000000000000000000" pitchFamily="2" charset="2"/>
              <a:buChar char="ü"/>
            </a:pPr>
            <a:r>
              <a:rPr lang="en-IN" sz="1800" dirty="0">
                <a:solidFill>
                  <a:srgbClr val="333333"/>
                </a:solidFill>
                <a:effectLst/>
                <a:latin typeface="Century" panose="02040604050505020304" pitchFamily="18" charset="0"/>
                <a:ea typeface="Calibri" panose="020F0502020204030204" pitchFamily="34" charset="0"/>
                <a:cs typeface="Calibri" panose="020F0502020204030204" pitchFamily="34" charset="0"/>
              </a:rPr>
              <a:t>To conclude, the application of machine learning in micro credit is still at an early stage. We hope this study has moved a small step ahead in providing some methodological and empirical contributions to crediting institutes, and presenting an alternative approach to the valuation of defaulters.</a:t>
            </a:r>
          </a:p>
          <a:p>
            <a:pPr>
              <a:lnSpc>
                <a:spcPct val="107000"/>
              </a:lnSpc>
              <a:spcBef>
                <a:spcPts val="300"/>
              </a:spcBef>
              <a:spcAft>
                <a:spcPts val="300"/>
              </a:spcAft>
              <a:buFont typeface="Wingdings" panose="05000000000000000000" pitchFamily="2" charset="2"/>
              <a:buChar char="ü"/>
            </a:pPr>
            <a:r>
              <a:rPr lang="en-IN" sz="1800" dirty="0">
                <a:solidFill>
                  <a:srgbClr val="333333"/>
                </a:solidFill>
                <a:effectLst/>
                <a:latin typeface="Century" panose="02040604050505020304" pitchFamily="18" charset="0"/>
                <a:ea typeface="Calibri" panose="020F0502020204030204" pitchFamily="34" charset="0"/>
                <a:cs typeface="Calibri" panose="020F0502020204030204" pitchFamily="34" charset="0"/>
              </a:rPr>
              <a:t> Future direction of research may consider incorporating additional micro credit transaction data from a larger economical background with more features.</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a:p>
            <a:pPr>
              <a:lnSpc>
                <a:spcPct val="107000"/>
              </a:lnSpc>
              <a:spcAft>
                <a:spcPts val="800"/>
              </a:spcAft>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IN" sz="1800" dirty="0"/>
          </a:p>
          <a:p>
            <a:endParaRPr lang="en-IN" dirty="0"/>
          </a:p>
        </p:txBody>
      </p:sp>
    </p:spTree>
    <p:extLst>
      <p:ext uri="{BB962C8B-B14F-4D97-AF65-F5344CB8AC3E}">
        <p14:creationId xmlns:p14="http://schemas.microsoft.com/office/powerpoint/2010/main" val="41015788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company name&#10;&#10;Description automatically generated">
            <a:extLst>
              <a:ext uri="{FF2B5EF4-FFF2-40B4-BE49-F238E27FC236}">
                <a16:creationId xmlns:a16="http://schemas.microsoft.com/office/drawing/2014/main" id="{093368B8-FE7C-4555-A454-9A0A95C7D9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77988" y="566681"/>
            <a:ext cx="8102674" cy="6077006"/>
          </a:xfrm>
          <a:prstGeom prst="rect">
            <a:avLst/>
          </a:prstGeom>
        </p:spPr>
      </p:pic>
    </p:spTree>
    <p:extLst>
      <p:ext uri="{BB962C8B-B14F-4D97-AF65-F5344CB8AC3E}">
        <p14:creationId xmlns:p14="http://schemas.microsoft.com/office/powerpoint/2010/main" val="3465972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996A01-906C-4F39-89D2-6A73C0000004}"/>
              </a:ext>
            </a:extLst>
          </p:cNvPr>
          <p:cNvSpPr>
            <a:spLocks noGrp="1"/>
          </p:cNvSpPr>
          <p:nvPr>
            <p:ph type="title"/>
          </p:nvPr>
        </p:nvSpPr>
        <p:spPr/>
        <p:txBody>
          <a:bodyPr/>
          <a:lstStyle/>
          <a:p>
            <a:r>
              <a:rPr lang="en-IN" dirty="0"/>
              <a:t>Problem Statement:</a:t>
            </a:r>
          </a:p>
        </p:txBody>
      </p:sp>
      <p:sp>
        <p:nvSpPr>
          <p:cNvPr id="3" name="Content Placeholder 2">
            <a:extLst>
              <a:ext uri="{FF2B5EF4-FFF2-40B4-BE49-F238E27FC236}">
                <a16:creationId xmlns:a16="http://schemas.microsoft.com/office/drawing/2014/main" id="{E09D721E-6BEE-479A-9984-32A1EC00F53D}"/>
              </a:ext>
            </a:extLst>
          </p:cNvPr>
          <p:cNvSpPr>
            <a:spLocks noGrp="1"/>
          </p:cNvSpPr>
          <p:nvPr>
            <p:ph idx="1"/>
          </p:nvPr>
        </p:nvSpPr>
        <p:spPr>
          <a:xfrm>
            <a:off x="837828" y="1628800"/>
            <a:ext cx="9829799" cy="5157192"/>
          </a:xfrm>
        </p:spPr>
        <p:txBody>
          <a:bodyPr>
            <a:noAutofit/>
          </a:bodyPr>
          <a:lstStyle/>
          <a:p>
            <a:pPr marL="0" indent="0">
              <a:lnSpc>
                <a:spcPct val="107000"/>
              </a:lnSpc>
              <a:spcAft>
                <a:spcPts val="800"/>
              </a:spcAft>
              <a:buNone/>
            </a:pPr>
            <a:r>
              <a:rPr lang="en-IN" sz="2000" dirty="0"/>
              <a:t> </a:t>
            </a:r>
            <a:r>
              <a:rPr lang="en-IN" sz="1600" dirty="0">
                <a:effectLst/>
                <a:latin typeface="Century" panose="02040604050505020304" pitchFamily="18" charset="0"/>
                <a:ea typeface="Calibri" panose="020F0502020204030204" pitchFamily="34" charset="0"/>
                <a:cs typeface="Times New Roman" panose="02020603050405020304" pitchFamily="18" charset="0"/>
              </a:rPr>
              <a:t>A Microfinance Institution (MFI) is an organization that offers financial services to low income populations. MFS becomes very useful when targeting especially the unbanked poor families living in remote areas with not much sources of income. The Microfinance services (MFS) provided by MFI are Group Loans, Agricultural Loans, Individual Business Loans and so on. Many microfinance institutions (MFI), experts and donors are supporting the idea of using mobile financial services (MFS) which they feel are more convenient and efficient, and cost saving, than the traditional high-touch model used since long for the purpose of delivering microfinance services. Though, the MFI industry is primarily focusing on low income families and are very useful in such areas, the implementation of MFS has been uneven with both significant challenges and successes. Today, microfinance is widely accepted as a poverty-reduction tool, representing $70 billion in outstanding loans and a global outreach of 200 million clients. We are working with one such client that is in Telecom Industry. They are a fixed wireless telecommunications network provider. They have launched various products and have developed its business and organization based on the budget operator model, offering better products at Lower Prices to all value conscious customers through a strategy of disruptive innovation that focuses on the subscriber.  </a:t>
            </a:r>
          </a:p>
        </p:txBody>
      </p:sp>
    </p:spTree>
    <p:extLst>
      <p:ext uri="{BB962C8B-B14F-4D97-AF65-F5344CB8AC3E}">
        <p14:creationId xmlns:p14="http://schemas.microsoft.com/office/powerpoint/2010/main" val="133279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FEE7FC-150C-494B-AD00-461839A281EE}"/>
              </a:ext>
            </a:extLst>
          </p:cNvPr>
          <p:cNvSpPr>
            <a:spLocks noGrp="1"/>
          </p:cNvSpPr>
          <p:nvPr>
            <p:ph type="title"/>
          </p:nvPr>
        </p:nvSpPr>
        <p:spPr/>
        <p:txBody>
          <a:bodyPr/>
          <a:lstStyle/>
          <a:p>
            <a:r>
              <a:rPr lang="en-IN" dirty="0"/>
              <a:t>Problem Understanding:</a:t>
            </a:r>
          </a:p>
        </p:txBody>
      </p:sp>
      <p:sp>
        <p:nvSpPr>
          <p:cNvPr id="3" name="Content Placeholder 2">
            <a:extLst>
              <a:ext uri="{FF2B5EF4-FFF2-40B4-BE49-F238E27FC236}">
                <a16:creationId xmlns:a16="http://schemas.microsoft.com/office/drawing/2014/main" id="{0A8206DD-0782-4390-A86F-20EA444B06AC}"/>
              </a:ext>
            </a:extLst>
          </p:cNvPr>
          <p:cNvSpPr>
            <a:spLocks noGrp="1"/>
          </p:cNvSpPr>
          <p:nvPr>
            <p:ph idx="1"/>
          </p:nvPr>
        </p:nvSpPr>
        <p:spPr>
          <a:xfrm>
            <a:off x="765820" y="1757578"/>
            <a:ext cx="9829799" cy="5112568"/>
          </a:xfrm>
        </p:spPr>
        <p:txBody>
          <a:bodyPr>
            <a:noAutofit/>
          </a:bodyPr>
          <a:lstStyle/>
          <a:p>
            <a:pPr marL="0" indent="0">
              <a:lnSpc>
                <a:spcPct val="107000"/>
              </a:lnSpc>
              <a:spcAft>
                <a:spcPts val="800"/>
              </a:spcAft>
              <a:buNone/>
            </a:pPr>
            <a:r>
              <a:rPr lang="en-IN" sz="1800" dirty="0">
                <a:effectLst/>
                <a:latin typeface="Century" panose="02040604050505020304" pitchFamily="18" charset="0"/>
                <a:ea typeface="Calibri" panose="020F0502020204030204" pitchFamily="34" charset="0"/>
                <a:cs typeface="Times New Roman" panose="02020603050405020304" pitchFamily="18" charset="0"/>
              </a:rPr>
              <a:t>Telecom Industries understand the importance of communication and how it affects a person’s life, thus, focusing on providing their services and products to low income families and poor customers that can help them in the need of hour. They are collaborating with an MFI to provide micro-credit on mobile balances to be paid back in 5 days. The Consumer is believed to be defaulter if he deviates from the path of paying back the loaned amount within the time duration of 5 days. For the loan amount of 5 (in Indonesian Rupiah), payback amount should be 6 (in Indonesian Rupiah), while, for the loan amount of 10 (in Indonesian Rupiah), the payback amount should be 12 (in Indonesian Rupiah). The sample data is provided to us from our client database. It is hereby given to you for this exercise. In order to improve the selection of customers for the credit, the client wants some predictions that could help them in further investment and improvement in selection of customers. We have to build a model which can be used to predict in terms of a probability for each loan transaction, whether the customer will be paying back the loaned amount within 5 days of insurance of loan. In this case, Label ‘1’ indicates that the loan has been </a:t>
            </a:r>
            <a:r>
              <a:rPr lang="en-IN" sz="1800" dirty="0" err="1">
                <a:effectLst/>
                <a:latin typeface="Century" panose="02040604050505020304" pitchFamily="18" charset="0"/>
                <a:ea typeface="Calibri" panose="020F0502020204030204" pitchFamily="34" charset="0"/>
                <a:cs typeface="Times New Roman" panose="02020603050405020304" pitchFamily="18" charset="0"/>
              </a:rPr>
              <a:t>payed</a:t>
            </a:r>
            <a:r>
              <a:rPr lang="en-IN" sz="1800" dirty="0">
                <a:effectLst/>
                <a:latin typeface="Century" panose="02040604050505020304" pitchFamily="18" charset="0"/>
                <a:ea typeface="Calibri" panose="020F0502020204030204" pitchFamily="34" charset="0"/>
                <a:cs typeface="Times New Roman" panose="02020603050405020304" pitchFamily="18" charset="0"/>
              </a:rPr>
              <a:t> i.e. Non- defaulter, while, Label ‘0’ indicates that the loan has not been </a:t>
            </a:r>
            <a:r>
              <a:rPr lang="en-IN" sz="1800" dirty="0" err="1">
                <a:effectLst/>
                <a:latin typeface="Century" panose="02040604050505020304" pitchFamily="18" charset="0"/>
                <a:ea typeface="Calibri" panose="020F0502020204030204" pitchFamily="34" charset="0"/>
                <a:cs typeface="Times New Roman" panose="02020603050405020304" pitchFamily="18" charset="0"/>
              </a:rPr>
              <a:t>payed</a:t>
            </a:r>
            <a:r>
              <a:rPr lang="en-IN" sz="1800" dirty="0">
                <a:effectLst/>
                <a:latin typeface="Century" panose="02040604050505020304" pitchFamily="18" charset="0"/>
                <a:ea typeface="Calibri" panose="020F0502020204030204" pitchFamily="34" charset="0"/>
                <a:cs typeface="Times New Roman" panose="02020603050405020304" pitchFamily="18" charset="0"/>
              </a:rPr>
              <a:t> i.e. defaulter.  </a:t>
            </a:r>
          </a:p>
        </p:txBody>
      </p:sp>
    </p:spTree>
    <p:extLst>
      <p:ext uri="{BB962C8B-B14F-4D97-AF65-F5344CB8AC3E}">
        <p14:creationId xmlns:p14="http://schemas.microsoft.com/office/powerpoint/2010/main" val="2424275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616372-B5D6-450C-9D30-0ED2779B89D7}"/>
              </a:ext>
            </a:extLst>
          </p:cNvPr>
          <p:cNvSpPr>
            <a:spLocks noGrp="1"/>
          </p:cNvSpPr>
          <p:nvPr>
            <p:ph type="title"/>
          </p:nvPr>
        </p:nvSpPr>
        <p:spPr>
          <a:xfrm>
            <a:off x="1522415" y="404664"/>
            <a:ext cx="9829798" cy="1296144"/>
          </a:xfrm>
        </p:spPr>
        <p:txBody>
          <a:bodyPr/>
          <a:lstStyle/>
          <a:p>
            <a:r>
              <a:rPr lang="en-IN" dirty="0"/>
              <a:t>What is Micro Credit?</a:t>
            </a:r>
          </a:p>
        </p:txBody>
      </p:sp>
      <p:sp>
        <p:nvSpPr>
          <p:cNvPr id="3" name="Content Placeholder 2">
            <a:extLst>
              <a:ext uri="{FF2B5EF4-FFF2-40B4-BE49-F238E27FC236}">
                <a16:creationId xmlns:a16="http://schemas.microsoft.com/office/drawing/2014/main" id="{ED5FB2BD-30CF-4FFB-A9EF-5F58929C1DFC}"/>
              </a:ext>
            </a:extLst>
          </p:cNvPr>
          <p:cNvSpPr>
            <a:spLocks noGrp="1"/>
          </p:cNvSpPr>
          <p:nvPr>
            <p:ph sz="half" idx="1"/>
          </p:nvPr>
        </p:nvSpPr>
        <p:spPr>
          <a:xfrm>
            <a:off x="837828" y="2348880"/>
            <a:ext cx="5974396" cy="2740896"/>
          </a:xfrm>
        </p:spPr>
        <p:txBody>
          <a:bodyPr/>
          <a:lstStyle/>
          <a:p>
            <a:pPr>
              <a:buFont typeface="Wingdings" panose="05000000000000000000" pitchFamily="2" charset="2"/>
              <a:buChar char="ü"/>
            </a:pPr>
            <a:r>
              <a:rPr lang="en-IN" sz="2400" dirty="0"/>
              <a:t> </a:t>
            </a:r>
            <a:r>
              <a:rPr lang="en-US" sz="2000" b="0" i="0" dirty="0">
                <a:solidFill>
                  <a:srgbClr val="202124"/>
                </a:solidFill>
                <a:effectLst/>
                <a:latin typeface="Century" panose="02040604050505020304" pitchFamily="18" charset="0"/>
              </a:rPr>
              <a:t>Microcredit is an </a:t>
            </a:r>
            <a:r>
              <a:rPr lang="en-US" sz="2000" b="1" i="0" dirty="0">
                <a:solidFill>
                  <a:srgbClr val="202124"/>
                </a:solidFill>
                <a:effectLst/>
                <a:latin typeface="Century" panose="02040604050505020304" pitchFamily="18" charset="0"/>
              </a:rPr>
              <a:t>extremely small loan given to those who lack a steady source of income</a:t>
            </a:r>
            <a:r>
              <a:rPr lang="en-US" sz="2000" b="0" i="0" dirty="0">
                <a:solidFill>
                  <a:srgbClr val="202124"/>
                </a:solidFill>
                <a:effectLst/>
                <a:latin typeface="Century" panose="02040604050505020304" pitchFamily="18" charset="0"/>
              </a:rPr>
              <a:t>, collateral. It is used as a way to obtain a loan, acting as a protection against potential loss for the lender should the borrower default in his payments., or any credit history.</a:t>
            </a:r>
            <a:endParaRPr lang="en-IN" sz="2000" dirty="0">
              <a:latin typeface="Century" panose="02040604050505020304" pitchFamily="18" charset="0"/>
            </a:endParaRPr>
          </a:p>
        </p:txBody>
      </p:sp>
      <p:pic>
        <p:nvPicPr>
          <p:cNvPr id="8" name="Content Placeholder 7">
            <a:extLst>
              <a:ext uri="{FF2B5EF4-FFF2-40B4-BE49-F238E27FC236}">
                <a16:creationId xmlns:a16="http://schemas.microsoft.com/office/drawing/2014/main" id="{FCF08DB0-637B-421A-A7CC-21F2035683DF}"/>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174532" y="2492896"/>
            <a:ext cx="4420720" cy="2988518"/>
          </a:xfrm>
        </p:spPr>
      </p:pic>
    </p:spTree>
    <p:extLst>
      <p:ext uri="{BB962C8B-B14F-4D97-AF65-F5344CB8AC3E}">
        <p14:creationId xmlns:p14="http://schemas.microsoft.com/office/powerpoint/2010/main" val="3638388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8D798F-E19B-48AC-B134-262B990D5F66}"/>
              </a:ext>
            </a:extLst>
          </p:cNvPr>
          <p:cNvSpPr>
            <a:spLocks noGrp="1"/>
          </p:cNvSpPr>
          <p:nvPr>
            <p:ph type="title"/>
          </p:nvPr>
        </p:nvSpPr>
        <p:spPr/>
        <p:txBody>
          <a:bodyPr/>
          <a:lstStyle/>
          <a:p>
            <a:r>
              <a:rPr lang="en-IN" dirty="0"/>
              <a:t>Importance of Micro Credit Defaulters Model.</a:t>
            </a:r>
          </a:p>
        </p:txBody>
      </p:sp>
      <p:sp>
        <p:nvSpPr>
          <p:cNvPr id="3" name="Content Placeholder 2">
            <a:extLst>
              <a:ext uri="{FF2B5EF4-FFF2-40B4-BE49-F238E27FC236}">
                <a16:creationId xmlns:a16="http://schemas.microsoft.com/office/drawing/2014/main" id="{C22A4B34-FEA9-4437-9DD0-30A876103DF4}"/>
              </a:ext>
            </a:extLst>
          </p:cNvPr>
          <p:cNvSpPr>
            <a:spLocks noGrp="1"/>
          </p:cNvSpPr>
          <p:nvPr>
            <p:ph sz="half" idx="1"/>
          </p:nvPr>
        </p:nvSpPr>
        <p:spPr>
          <a:xfrm>
            <a:off x="693812" y="2168860"/>
            <a:ext cx="6262428" cy="4187952"/>
          </a:xfrm>
        </p:spPr>
        <p:txBody>
          <a:bodyPr>
            <a:normAutofit/>
          </a:bodyPr>
          <a:lstStyle/>
          <a:p>
            <a:pPr>
              <a:buFont typeface="Wingdings" panose="05000000000000000000" pitchFamily="2" charset="2"/>
              <a:buChar char="ü"/>
            </a:pPr>
            <a:r>
              <a:rPr lang="en-IN" sz="2200" dirty="0">
                <a:latin typeface="Century" panose="02040604050505020304" pitchFamily="18" charset="0"/>
              </a:rPr>
              <a:t> </a:t>
            </a:r>
            <a:r>
              <a:rPr lang="en-US" sz="1800" dirty="0">
                <a:latin typeface="Century" panose="02040604050505020304" pitchFamily="18" charset="0"/>
              </a:rPr>
              <a:t>Poverty alleviation programs provide material, funds, information and project services for people with no income or work opportunities. Because of the credit risks and relatively high costs associated with small loans, the traditional banking system is generally not willing to implement a microcredit system. The borrowers have no collateral to put up against loans and often are refused the needed capital because of the high risk of default. If they resort to underground sources, they are often charged exorbitant interest. This quick fix solution does not address the main structural problem: a lack of proper funding channels.</a:t>
            </a:r>
            <a:endParaRPr lang="en-IN" sz="1800" dirty="0">
              <a:latin typeface="Century" panose="02040604050505020304" pitchFamily="18" charset="0"/>
            </a:endParaRPr>
          </a:p>
        </p:txBody>
      </p:sp>
      <p:pic>
        <p:nvPicPr>
          <p:cNvPr id="8" name="Content Placeholder 7">
            <a:extLst>
              <a:ext uri="{FF2B5EF4-FFF2-40B4-BE49-F238E27FC236}">
                <a16:creationId xmlns:a16="http://schemas.microsoft.com/office/drawing/2014/main" id="{4C3281EA-BDA4-4EE6-A559-9CCFA18D4326}"/>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318548" y="2780928"/>
            <a:ext cx="4048907" cy="2952328"/>
          </a:xfrm>
        </p:spPr>
      </p:pic>
    </p:spTree>
    <p:extLst>
      <p:ext uri="{BB962C8B-B14F-4D97-AF65-F5344CB8AC3E}">
        <p14:creationId xmlns:p14="http://schemas.microsoft.com/office/powerpoint/2010/main" val="3563598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B40425-56F5-4ED4-BC84-D0D948728B53}"/>
              </a:ext>
            </a:extLst>
          </p:cNvPr>
          <p:cNvSpPr>
            <a:spLocks noGrp="1"/>
          </p:cNvSpPr>
          <p:nvPr>
            <p:ph type="title"/>
          </p:nvPr>
        </p:nvSpPr>
        <p:spPr/>
        <p:txBody>
          <a:bodyPr/>
          <a:lstStyle/>
          <a:p>
            <a:r>
              <a:rPr lang="en-IN" dirty="0"/>
              <a:t>Exploratory Data Analysis:</a:t>
            </a:r>
          </a:p>
        </p:txBody>
      </p:sp>
      <p:sp>
        <p:nvSpPr>
          <p:cNvPr id="3" name="Content Placeholder 2">
            <a:extLst>
              <a:ext uri="{FF2B5EF4-FFF2-40B4-BE49-F238E27FC236}">
                <a16:creationId xmlns:a16="http://schemas.microsoft.com/office/drawing/2014/main" id="{F0E5FD44-C34C-44B0-9780-EB76B2438FED}"/>
              </a:ext>
            </a:extLst>
          </p:cNvPr>
          <p:cNvSpPr>
            <a:spLocks noGrp="1"/>
          </p:cNvSpPr>
          <p:nvPr>
            <p:ph idx="1"/>
          </p:nvPr>
        </p:nvSpPr>
        <p:spPr/>
        <p:txBody>
          <a:bodyPr>
            <a:normAutofit fontScale="85000" lnSpcReduction="10000"/>
          </a:bodyPr>
          <a:lstStyle/>
          <a:p>
            <a:pPr marL="342900" lvl="0" indent="-342900">
              <a:lnSpc>
                <a:spcPct val="107000"/>
              </a:lnSpc>
              <a:buFont typeface="Wingdings" panose="05000000000000000000" pitchFamily="2" charset="2"/>
              <a:buChar char=""/>
            </a:pPr>
            <a:r>
              <a:rPr lang="en-IN" sz="2200" dirty="0">
                <a:latin typeface="Century" panose="02040604050505020304" pitchFamily="18" charset="0"/>
                <a:cs typeface="Calibri" panose="020F0502020204030204" pitchFamily="34" charset="0"/>
              </a:rPr>
              <a:t> </a:t>
            </a:r>
            <a:r>
              <a:rPr lang="en-IN" sz="2200" dirty="0">
                <a:effectLst/>
                <a:latin typeface="Century" panose="02040604050505020304" pitchFamily="18" charset="0"/>
                <a:ea typeface="Calibri" panose="020F0502020204030204" pitchFamily="34" charset="0"/>
                <a:cs typeface="Times New Roman" panose="02020603050405020304" pitchFamily="18" charset="0"/>
              </a:rPr>
              <a:t>As a first step I have imported required libraries and I have imported the dataset which was in csv format. </a:t>
            </a:r>
          </a:p>
          <a:p>
            <a:pPr marL="342900" lvl="0" indent="-342900">
              <a:lnSpc>
                <a:spcPct val="107000"/>
              </a:lnSpc>
              <a:buFont typeface="Wingdings" panose="05000000000000000000" pitchFamily="2" charset="2"/>
              <a:buChar char=""/>
            </a:pPr>
            <a:r>
              <a:rPr lang="en-IN" sz="2200" dirty="0">
                <a:effectLst/>
                <a:latin typeface="Century" panose="02040604050505020304" pitchFamily="18" charset="0"/>
                <a:ea typeface="Calibri" panose="020F0502020204030204" pitchFamily="34" charset="0"/>
                <a:cs typeface="Times New Roman" panose="02020603050405020304" pitchFamily="18" charset="0"/>
              </a:rPr>
              <a:t>Then I did all th</a:t>
            </a:r>
            <a:r>
              <a:rPr lang="en-IN" sz="2200" dirty="0">
                <a:effectLst/>
                <a:latin typeface="Century" panose="02040604050505020304" pitchFamily="18" charset="0"/>
                <a:ea typeface="Calibri" panose="020F0502020204030204" pitchFamily="34" charset="0"/>
                <a:cs typeface="Calibri" panose="020F0502020204030204" pitchFamily="34" charset="0"/>
              </a:rPr>
              <a:t>e  statistical analysis like checking shape, </a:t>
            </a:r>
            <a:r>
              <a:rPr lang="en-IN" sz="2200" dirty="0" err="1">
                <a:effectLst/>
                <a:latin typeface="Century" panose="02040604050505020304" pitchFamily="18" charset="0"/>
                <a:ea typeface="Calibri" panose="020F0502020204030204" pitchFamily="34" charset="0"/>
                <a:cs typeface="Calibri" panose="020F0502020204030204" pitchFamily="34" charset="0"/>
              </a:rPr>
              <a:t>nunique</a:t>
            </a:r>
            <a:r>
              <a:rPr lang="en-IN" sz="2200" dirty="0">
                <a:effectLst/>
                <a:latin typeface="Century" panose="02040604050505020304" pitchFamily="18" charset="0"/>
                <a:ea typeface="Calibri" panose="020F0502020204030204" pitchFamily="34" charset="0"/>
                <a:cs typeface="Calibri" panose="020F0502020204030204" pitchFamily="34" charset="0"/>
              </a:rPr>
              <a:t>, value counts, info etc….. </a:t>
            </a:r>
            <a:endParaRPr lang="en-IN" sz="22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buFont typeface="Wingdings" panose="05000000000000000000" pitchFamily="2" charset="2"/>
              <a:buChar char=""/>
            </a:pPr>
            <a:r>
              <a:rPr lang="en-IN" sz="2200" dirty="0">
                <a:effectLst/>
                <a:latin typeface="Century" panose="02040604050505020304" pitchFamily="18" charset="0"/>
                <a:ea typeface="Calibri" panose="020F0502020204030204" pitchFamily="34" charset="0"/>
                <a:cs typeface="Calibri" panose="020F0502020204030204" pitchFamily="34" charset="0"/>
              </a:rPr>
              <a:t>While checking the </a:t>
            </a:r>
            <a:r>
              <a:rPr lang="en-IN" sz="2200" dirty="0">
                <a:latin typeface="Century" panose="02040604050505020304" pitchFamily="18" charset="0"/>
                <a:ea typeface="Calibri" panose="020F0502020204030204" pitchFamily="34" charset="0"/>
                <a:cs typeface="Calibri" panose="020F0502020204030204" pitchFamily="34" charset="0"/>
              </a:rPr>
              <a:t>value counts</a:t>
            </a:r>
            <a:r>
              <a:rPr lang="en-IN" sz="2200" dirty="0">
                <a:effectLst/>
                <a:latin typeface="Century" panose="02040604050505020304" pitchFamily="18" charset="0"/>
                <a:ea typeface="Calibri" panose="020F0502020204030204" pitchFamily="34" charset="0"/>
                <a:cs typeface="Calibri" panose="020F0502020204030204" pitchFamily="34" charset="0"/>
              </a:rPr>
              <a:t> of the datasets I found some columns with more than 90% </a:t>
            </a:r>
            <a:r>
              <a:rPr lang="en-IN" sz="2200" dirty="0">
                <a:latin typeface="Century" panose="02040604050505020304" pitchFamily="18" charset="0"/>
                <a:ea typeface="Calibri" panose="020F0502020204030204" pitchFamily="34" charset="0"/>
                <a:cs typeface="Calibri" panose="020F0502020204030204" pitchFamily="34" charset="0"/>
              </a:rPr>
              <a:t>zero</a:t>
            </a:r>
            <a:r>
              <a:rPr lang="en-IN" sz="2200" dirty="0">
                <a:effectLst/>
                <a:latin typeface="Century" panose="02040604050505020304" pitchFamily="18" charset="0"/>
                <a:ea typeface="Calibri" panose="020F0502020204030204" pitchFamily="34" charset="0"/>
                <a:cs typeface="Calibri" panose="020F0502020204030204" pitchFamily="34" charset="0"/>
              </a:rPr>
              <a:t> values, so these columns will create skewness in datasets so I decided to drop those columns.</a:t>
            </a:r>
          </a:p>
          <a:p>
            <a:pPr marL="342900" lvl="0" indent="-342900">
              <a:lnSpc>
                <a:spcPct val="107000"/>
              </a:lnSpc>
              <a:buFont typeface="Wingdings" panose="05000000000000000000" pitchFamily="2" charset="2"/>
              <a:buChar char=""/>
            </a:pPr>
            <a:r>
              <a:rPr lang="en-IN" sz="2400" dirty="0">
                <a:effectLst/>
                <a:latin typeface="Century" panose="02040604050505020304" pitchFamily="18" charset="0"/>
                <a:ea typeface="Calibri" panose="020F0502020204030204" pitchFamily="34" charset="0"/>
                <a:cs typeface="Times New Roman" panose="02020603050405020304" pitchFamily="18" charset="0"/>
              </a:rPr>
              <a:t>While Checking the null values I found there is no null values in the dataset.</a:t>
            </a:r>
            <a:endParaRPr lang="en-IN" sz="22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buFont typeface="Wingdings" panose="05000000000000000000" pitchFamily="2" charset="2"/>
              <a:buChar char=""/>
            </a:pPr>
            <a:r>
              <a:rPr lang="en-IN" sz="2200" dirty="0">
                <a:effectLst/>
                <a:latin typeface="Century" panose="02040604050505020304" pitchFamily="18" charset="0"/>
                <a:ea typeface="Calibri" panose="020F0502020204030204" pitchFamily="34" charset="0"/>
                <a:cs typeface="Calibri" panose="020F0502020204030204" pitchFamily="34" charset="0"/>
              </a:rPr>
              <a:t>Then I have extracted day, month, year fro</a:t>
            </a:r>
            <a:r>
              <a:rPr lang="en-IN" sz="2200" dirty="0">
                <a:latin typeface="Century" panose="02040604050505020304" pitchFamily="18" charset="0"/>
                <a:ea typeface="Calibri" panose="020F0502020204030204" pitchFamily="34" charset="0"/>
                <a:cs typeface="Calibri" panose="020F0502020204030204" pitchFamily="34" charset="0"/>
              </a:rPr>
              <a:t>m pdate.</a:t>
            </a:r>
          </a:p>
          <a:p>
            <a:pPr marL="342900" lvl="0" indent="-342900">
              <a:lnSpc>
                <a:spcPct val="107000"/>
              </a:lnSpc>
              <a:buFont typeface="Wingdings" panose="05000000000000000000" pitchFamily="2" charset="2"/>
              <a:buChar char=""/>
            </a:pPr>
            <a:r>
              <a:rPr lang="en-IN" sz="2200" dirty="0">
                <a:effectLst/>
                <a:latin typeface="Century" panose="02040604050505020304" pitchFamily="18" charset="0"/>
                <a:ea typeface="Calibri" panose="020F0502020204030204" pitchFamily="34" charset="0"/>
                <a:cs typeface="Calibri" panose="020F0502020204030204" pitchFamily="34" charset="0"/>
              </a:rPr>
              <a:t>In the dataset there was some negative values so I converted those negative values to positive values using abs.</a:t>
            </a:r>
            <a:endParaRPr lang="en-IN" sz="2200" dirty="0">
              <a:effectLst/>
              <a:latin typeface="Century" panose="020406040505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575689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5AA67E-7C9F-4E66-93A5-3B34B52D1366}"/>
              </a:ext>
            </a:extLst>
          </p:cNvPr>
          <p:cNvSpPr>
            <a:spLocks noGrp="1"/>
          </p:cNvSpPr>
          <p:nvPr>
            <p:ph type="title"/>
          </p:nvPr>
        </p:nvSpPr>
        <p:spPr>
          <a:xfrm>
            <a:off x="981844" y="980728"/>
            <a:ext cx="9829799" cy="648072"/>
          </a:xfrm>
        </p:spPr>
        <p:txBody>
          <a:bodyPr>
            <a:normAutofit/>
          </a:bodyPr>
          <a:lstStyle/>
          <a:p>
            <a:r>
              <a:rPr lang="en-IN" dirty="0"/>
              <a:t>Visualization[Univariate]:</a:t>
            </a:r>
          </a:p>
        </p:txBody>
      </p:sp>
      <p:pic>
        <p:nvPicPr>
          <p:cNvPr id="5" name="Picture 2">
            <a:extLst>
              <a:ext uri="{FF2B5EF4-FFF2-40B4-BE49-F238E27FC236}">
                <a16:creationId xmlns:a16="http://schemas.microsoft.com/office/drawing/2014/main" id="{E9F4C0BB-9D2F-4C38-9706-C305FFE7905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43700"/>
          <a:stretch/>
        </p:blipFill>
        <p:spPr bwMode="auto">
          <a:xfrm>
            <a:off x="333772" y="1927241"/>
            <a:ext cx="10945216" cy="49307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0510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PRESENTER_VERSION" val="6"/>
  <p:tag name="ARTICULATE_PROJECT_OPEN" val="0"/>
</p:tagLst>
</file>

<file path=ppt/theme/theme1.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4D1434"/>
      </a:accent1>
      <a:accent2>
        <a:srgbClr val="903163"/>
      </a:accent2>
      <a:accent3>
        <a:srgbClr val="B2324B"/>
      </a:accent3>
      <a:accent4>
        <a:srgbClr val="969FA7"/>
      </a:accent4>
      <a:accent5>
        <a:srgbClr val="66B1CE"/>
      </a:accent5>
      <a:accent6>
        <a:srgbClr val="40619D"/>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C21699FF-00E4-43C8-BBCC-D7E5536C3717}"/>
    </a:ext>
  </a:extLst>
</a:theme>
</file>

<file path=ppt/theme/theme2.xml><?xml version="1.0" encoding="utf-8"?>
<a:theme xmlns:a="http://schemas.openxmlformats.org/drawingml/2006/main" name="Office Theme">
  <a:themeElements>
    <a:clrScheme name="Currency Symbols">
      <a:dk1>
        <a:srgbClr val="303030"/>
      </a:dk1>
      <a:lt1>
        <a:sysClr val="window" lastClr="FFFFFF"/>
      </a:lt1>
      <a:dk2>
        <a:srgbClr val="000000"/>
      </a:dk2>
      <a:lt2>
        <a:srgbClr val="E8DEC9"/>
      </a:lt2>
      <a:accent1>
        <a:srgbClr val="F7C547"/>
      </a:accent1>
      <a:accent2>
        <a:srgbClr val="AB3C33"/>
      </a:accent2>
      <a:accent3>
        <a:srgbClr val="506084"/>
      </a:accent3>
      <a:accent4>
        <a:srgbClr val="599EA5"/>
      </a:accent4>
      <a:accent5>
        <a:srgbClr val="758F21"/>
      </a:accent5>
      <a:accent6>
        <a:srgbClr val="894A27"/>
      </a:accent6>
      <a:hlink>
        <a:srgbClr val="506084"/>
      </a:hlink>
      <a:folHlink>
        <a:srgbClr val="828282"/>
      </a:folHlink>
    </a:clrScheme>
    <a:fontScheme name="Currency Symbols">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Currency Symbols">
      <a:dk1>
        <a:srgbClr val="303030"/>
      </a:dk1>
      <a:lt1>
        <a:sysClr val="window" lastClr="FFFFFF"/>
      </a:lt1>
      <a:dk2>
        <a:srgbClr val="000000"/>
      </a:dk2>
      <a:lt2>
        <a:srgbClr val="E8DEC9"/>
      </a:lt2>
      <a:accent1>
        <a:srgbClr val="F7C547"/>
      </a:accent1>
      <a:accent2>
        <a:srgbClr val="AB3C33"/>
      </a:accent2>
      <a:accent3>
        <a:srgbClr val="506084"/>
      </a:accent3>
      <a:accent4>
        <a:srgbClr val="599EA5"/>
      </a:accent4>
      <a:accent5>
        <a:srgbClr val="758F21"/>
      </a:accent5>
      <a:accent6>
        <a:srgbClr val="894A27"/>
      </a:accent6>
      <a:hlink>
        <a:srgbClr val="506084"/>
      </a:hlink>
      <a:folHlink>
        <a:srgbClr val="828282"/>
      </a:folHlink>
    </a:clrScheme>
    <a:fontScheme name="Currency Symbols">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Dividend</Template>
  <TotalTime>420</TotalTime>
  <Words>2735</Words>
  <Application>Microsoft Office PowerPoint</Application>
  <PresentationFormat>Custom</PresentationFormat>
  <Paragraphs>149</Paragraphs>
  <Slides>33</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33</vt:i4>
      </vt:variant>
    </vt:vector>
  </HeadingPairs>
  <TitlesOfParts>
    <vt:vector size="42" baseType="lpstr">
      <vt:lpstr>Calibri</vt:lpstr>
      <vt:lpstr>Cambria</vt:lpstr>
      <vt:lpstr>Century</vt:lpstr>
      <vt:lpstr>Gill Sans MT</vt:lpstr>
      <vt:lpstr>Helvetica Neue</vt:lpstr>
      <vt:lpstr>Symbol</vt:lpstr>
      <vt:lpstr>Wingdings</vt:lpstr>
      <vt:lpstr>Wingdings 2</vt:lpstr>
      <vt:lpstr>Dividend</vt:lpstr>
      <vt:lpstr>        Micro-Credit Defaulter Model Project</vt:lpstr>
      <vt:lpstr>Agenda:</vt:lpstr>
      <vt:lpstr>Overview:</vt:lpstr>
      <vt:lpstr>Problem Statement:</vt:lpstr>
      <vt:lpstr>Problem Understanding:</vt:lpstr>
      <vt:lpstr>What is Micro Credit?</vt:lpstr>
      <vt:lpstr>Importance of Micro Credit Defaulters Model.</vt:lpstr>
      <vt:lpstr>Exploratory Data Analysis:</vt:lpstr>
      <vt:lpstr>Visualization[Univariate]:</vt:lpstr>
      <vt:lpstr>Visualization[Univariate]:</vt:lpstr>
      <vt:lpstr>Vizualization[Univariate-Target]:</vt:lpstr>
      <vt:lpstr>Vizualization[Bivariate]:</vt:lpstr>
      <vt:lpstr>Observations:</vt:lpstr>
      <vt:lpstr>Observations:</vt:lpstr>
      <vt:lpstr>Vizualization of numerical columns:</vt:lpstr>
      <vt:lpstr>OBSERVATIONS: </vt:lpstr>
      <vt:lpstr>Vizualization of categorical columns:</vt:lpstr>
      <vt:lpstr>OBSERVATIONS:</vt:lpstr>
      <vt:lpstr>Analysis:</vt:lpstr>
      <vt:lpstr>Data Cleaning Steps:</vt:lpstr>
      <vt:lpstr>Data Balancing:</vt:lpstr>
      <vt:lpstr>Model Building:</vt:lpstr>
      <vt:lpstr>i) XGBClassifier:</vt:lpstr>
      <vt:lpstr>ii) DecisionTreeClassifier:</vt:lpstr>
      <vt:lpstr>iii) BaggingClassifier:</vt:lpstr>
      <vt:lpstr>iv) GradientBoostingRegressor:</vt:lpstr>
      <vt:lpstr>ROC-AUC Curve:</vt:lpstr>
      <vt:lpstr>Hyper Parameter Tunning:</vt:lpstr>
      <vt:lpstr>Hyper Parameter Tunning:</vt:lpstr>
      <vt:lpstr>ROC-Curve For Final Model:</vt:lpstr>
      <vt:lpstr>Saving the model and predictions using saved model:</vt:lpstr>
      <vt:lpstr>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Presentation On  “Housing: Price Prediction”</dc:title>
  <dc:creator>Pooja gowda</dc:creator>
  <cp:lastModifiedBy>Nikita Patra (Americas 2 - iCORE-CIS)</cp:lastModifiedBy>
  <cp:revision>8</cp:revision>
  <dcterms:created xsi:type="dcterms:W3CDTF">2021-10-01T13:22:47Z</dcterms:created>
  <dcterms:modified xsi:type="dcterms:W3CDTF">2021-11-25T14:51:32Z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0x010100AA3F7D94069FF64A86F7DFF56D60E3BE</vt:lpwstr>
  </property>
</Properties>
</file>